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handoutMasters/handoutMaster1.xml" ContentType="application/vnd.openxmlformats-officedocument.presentationml.handoutMaster+xml"/>
  <Override PartName="/ppt/theme/theme11.xml" ContentType="application/vnd.openxmlformats-officedocument.theme+xml"/>
  <Override PartName="/ppt/theme/theme12.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 id="2147483699" r:id="rId2"/>
    <p:sldMasterId id="2147483729" r:id="rId3"/>
    <p:sldMasterId id="2147483711" r:id="rId4"/>
    <p:sldMasterId id="2147483723" r:id="rId5"/>
    <p:sldMasterId id="2147483731" r:id="rId6"/>
    <p:sldMasterId id="2147483733" r:id="rId7"/>
    <p:sldMasterId id="2147483735" r:id="rId8"/>
    <p:sldMasterId id="2147483737" r:id="rId9"/>
    <p:sldMasterId id="2147483739" r:id="rId10"/>
    <p:sldMasterId id="2147483741" r:id="rId11"/>
    <p:sldMasterId id="2147483675" r:id="rId12"/>
    <p:sldMasterId id="2147483687" r:id="rId13"/>
  </p:sldMasterIdLst>
  <p:handoutMasterIdLst>
    <p:handoutMasterId r:id="rId36"/>
  </p:handoutMasterIdLst>
  <p:sldIdLst>
    <p:sldId id="282" r:id="rId14"/>
    <p:sldId id="258" r:id="rId15"/>
    <p:sldId id="257" r:id="rId16"/>
    <p:sldId id="266" r:id="rId17"/>
    <p:sldId id="267" r:id="rId18"/>
    <p:sldId id="259" r:id="rId19"/>
    <p:sldId id="284" r:id="rId20"/>
    <p:sldId id="285" r:id="rId21"/>
    <p:sldId id="260" r:id="rId22"/>
    <p:sldId id="261" r:id="rId23"/>
    <p:sldId id="262" r:id="rId24"/>
    <p:sldId id="276" r:id="rId25"/>
    <p:sldId id="264" r:id="rId26"/>
    <p:sldId id="280" r:id="rId27"/>
    <p:sldId id="281" r:id="rId28"/>
    <p:sldId id="263" r:id="rId29"/>
    <p:sldId id="283" r:id="rId30"/>
    <p:sldId id="265" r:id="rId31"/>
    <p:sldId id="272" r:id="rId32"/>
    <p:sldId id="273" r:id="rId33"/>
    <p:sldId id="274" r:id="rId34"/>
    <p:sldId id="275"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b Room" id="{AD7383CC-F54D-4FE5-81DC-2A3B95F528A6}">
          <p14:sldIdLst>
            <p14:sldId id="282"/>
          </p14:sldIdLst>
        </p14:section>
        <p14:section name="Watch It! (Input)" id="{35B1C16A-1A65-4C7D-98FB-0E6BA11B80C3}">
          <p14:sldIdLst>
            <p14:sldId id="258"/>
          </p14:sldIdLst>
        </p14:section>
        <p14:section name="Read It! (Input)" id="{ACC84285-59E2-4AC2-8325-34201F7297AD}">
          <p14:sldIdLst>
            <p14:sldId id="257"/>
            <p14:sldId id="266"/>
            <p14:sldId id="267"/>
          </p14:sldIdLst>
        </p14:section>
        <p14:section name="Explore It! (Input)" id="{9A4302BE-DB01-4590-BB14-04CC13506838}">
          <p14:sldIdLst>
            <p14:sldId id="259"/>
            <p14:sldId id="284"/>
            <p14:sldId id="285"/>
          </p14:sldIdLst>
        </p14:section>
        <p14:section name="Research It! (Input)" id="{31614835-7181-40BC-AF12-9FDCC0CF6332}">
          <p14:sldIdLst>
            <p14:sldId id="260"/>
          </p14:sldIdLst>
        </p14:section>
        <p14:section name="Organize It! (Output)" id="{C979DDD8-8719-4461-A4A5-483E01DCE1E9}">
          <p14:sldIdLst>
            <p14:sldId id="261"/>
          </p14:sldIdLst>
        </p14:section>
        <p14:section name="Illustrate It! (Output)" id="{29577028-9618-4819-B51F-13E35299702F}">
          <p14:sldIdLst>
            <p14:sldId id="262"/>
            <p14:sldId id="276"/>
          </p14:sldIdLst>
        </p14:section>
        <p14:section name="Write It! (Output)" id="{9C2626BA-C33C-473F-9C4A-44B2DECFBD0A}">
          <p14:sldIdLst>
            <p14:sldId id="264"/>
            <p14:sldId id="280"/>
            <p14:sldId id="281"/>
          </p14:sldIdLst>
        </p14:section>
        <p14:section name="Assess It! (Output)" id="{E5AF03A3-3DDB-4118-AB21-222D88D2AF48}">
          <p14:sldIdLst>
            <p14:sldId id="263"/>
            <p14:sldId id="283"/>
          </p14:sldIdLst>
        </p14:section>
        <p14:section name="Challenge It! (Bonus)" id="{2ADE43E2-B032-4097-9724-BE8AB1E58C82}">
          <p14:sldIdLst>
            <p14:sldId id="265"/>
            <p14:sldId id="272"/>
            <p14:sldId id="273"/>
            <p14:sldId id="274"/>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F2CC"/>
    <a:srgbClr val="9DC3E6"/>
    <a:srgbClr val="4472C4"/>
    <a:srgbClr val="990033"/>
    <a:srgbClr val="FF7C80"/>
    <a:srgbClr val="FFEB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54" autoAdjust="0"/>
    <p:restoredTop sz="94660"/>
  </p:normalViewPr>
  <p:slideViewPr>
    <p:cSldViewPr snapToGrid="0">
      <p:cViewPr varScale="1">
        <p:scale>
          <a:sx n="113" d="100"/>
          <a:sy n="113" d="100"/>
        </p:scale>
        <p:origin x="326" y="91"/>
      </p:cViewPr>
      <p:guideLst/>
    </p:cSldViewPr>
  </p:slideViewPr>
  <p:notesTextViewPr>
    <p:cViewPr>
      <p:scale>
        <a:sx n="1" d="1"/>
        <a:sy n="1" d="1"/>
      </p:scale>
      <p:origin x="0" y="0"/>
    </p:cViewPr>
  </p:notesTextViewPr>
  <p:notesViewPr>
    <p:cSldViewPr snapToGrid="0">
      <p:cViewPr varScale="1">
        <p:scale>
          <a:sx n="53" d="100"/>
          <a:sy n="53" d="100"/>
        </p:scale>
        <p:origin x="2844"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theme" Target="theme/theme1.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customXml" Target="../customXml/item2.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handoutMaster" Target="handoutMasters/handoutMaster1.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customXml" Target="../customXml/item3.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7F6CE0-D1A4-4CA0-BA60-3C4D0A366C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89F15DA-22AD-4690-8084-CDA1B51117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8EB6BE-28E4-40DE-ADA8-93590F436869}" type="datetimeFigureOut">
              <a:rPr lang="en-US" smtClean="0"/>
              <a:t>10/14/2020</a:t>
            </a:fld>
            <a:endParaRPr lang="en-US"/>
          </a:p>
        </p:txBody>
      </p:sp>
      <p:sp>
        <p:nvSpPr>
          <p:cNvPr id="4" name="Footer Placeholder 3">
            <a:extLst>
              <a:ext uri="{FF2B5EF4-FFF2-40B4-BE49-F238E27FC236}">
                <a16:creationId xmlns:a16="http://schemas.microsoft.com/office/drawing/2014/main" id="{E64781A8-8423-4BD7-A614-E17143BD01E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7260BCB-8736-4E65-81E3-CF40254267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59B20C-4284-4DDA-BACE-A44EF9EF00C1}" type="slidenum">
              <a:rPr lang="en-US" smtClean="0"/>
              <a:t>‹#›</a:t>
            </a:fld>
            <a:endParaRPr lang="en-US"/>
          </a:p>
        </p:txBody>
      </p:sp>
    </p:spTree>
    <p:extLst>
      <p:ext uri="{BB962C8B-B14F-4D97-AF65-F5344CB8AC3E}">
        <p14:creationId xmlns:p14="http://schemas.microsoft.com/office/powerpoint/2010/main" val="47625497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4.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Copy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274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Explore I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3FD6002-490A-4A63-A989-59D76F6DAA3B}"/>
              </a:ext>
            </a:extLst>
          </p:cNvPr>
          <p:cNvSpPr txBox="1"/>
          <p:nvPr userDrawn="1"/>
        </p:nvSpPr>
        <p:spPr>
          <a:xfrm>
            <a:off x="4434561"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3 </a:t>
            </a:r>
          </a:p>
        </p:txBody>
      </p:sp>
      <p:sp>
        <p:nvSpPr>
          <p:cNvPr id="2" name="Rectangle 1">
            <a:extLst>
              <a:ext uri="{FF2B5EF4-FFF2-40B4-BE49-F238E27FC236}">
                <a16:creationId xmlns:a16="http://schemas.microsoft.com/office/drawing/2014/main" id="{3E419DA8-A50B-F941-964A-A12928F931D7}"/>
              </a:ext>
            </a:extLst>
          </p:cNvPr>
          <p:cNvSpPr/>
          <p:nvPr userDrawn="1"/>
        </p:nvSpPr>
        <p:spPr>
          <a:xfrm>
            <a:off x="55956" y="143840"/>
            <a:ext cx="2260600" cy="2462213"/>
          </a:xfrm>
          <a:prstGeom prst="rect">
            <a:avLst/>
          </a:prstGeom>
        </p:spPr>
        <p:txBody>
          <a:bodyPr wrap="square">
            <a:spAutoFit/>
          </a:bodyPr>
          <a:lstStyle/>
          <a:p>
            <a:pPr marL="377190" indent="-377190" defTabSz="1005840">
              <a:buFont typeface="+mj-lt"/>
              <a:buAutoNum type="arabicPeriod" startAt="7"/>
            </a:pPr>
            <a:r>
              <a:rPr lang="en-US" sz="1400" dirty="0">
                <a:solidFill>
                  <a:prstClr val="black"/>
                </a:solidFill>
                <a:latin typeface="Verdana" panose="020B0604030504040204" pitchFamily="34" charset="0"/>
                <a:ea typeface="Verdana" panose="020B0604030504040204" pitchFamily="34" charset="0"/>
              </a:rPr>
              <a:t>Use the diagram to make some observations about how heat is transferring in each of these situations.</a:t>
            </a:r>
            <a:br>
              <a:rPr lang="en-US" sz="1400" dirty="0">
                <a:solidFill>
                  <a:prstClr val="black"/>
                </a:solidFill>
                <a:latin typeface="Verdana" panose="020B0604030504040204" pitchFamily="34" charset="0"/>
                <a:ea typeface="Verdana" panose="020B0604030504040204" pitchFamily="34" charset="0"/>
              </a:rPr>
            </a:br>
            <a:endParaRPr lang="en-US" sz="1400" dirty="0">
              <a:solidFill>
                <a:prstClr val="black"/>
              </a:solidFill>
              <a:latin typeface="Verdana" panose="020B0604030504040204" pitchFamily="34" charset="0"/>
              <a:ea typeface="Verdana" panose="020B0604030504040204" pitchFamily="34" charset="0"/>
            </a:endParaRPr>
          </a:p>
          <a:p>
            <a:pPr marL="377190" indent="-377190" defTabSz="1005840">
              <a:buFont typeface="+mj-lt"/>
              <a:buAutoNum type="arabicPeriod" startAt="7"/>
            </a:pPr>
            <a:r>
              <a:rPr lang="en-US" sz="1400" dirty="0">
                <a:solidFill>
                  <a:prstClr val="black"/>
                </a:solidFill>
                <a:latin typeface="Verdana" panose="020B0604030504040204" pitchFamily="34" charset="0"/>
                <a:ea typeface="Verdana" panose="020B0604030504040204" pitchFamily="34" charset="0"/>
              </a:rPr>
              <a:t>Are there any similarities? What are they?</a:t>
            </a:r>
          </a:p>
        </p:txBody>
      </p:sp>
      <p:pic>
        <p:nvPicPr>
          <p:cNvPr id="5" name="Picture 4">
            <a:extLst>
              <a:ext uri="{FF2B5EF4-FFF2-40B4-BE49-F238E27FC236}">
                <a16:creationId xmlns:a16="http://schemas.microsoft.com/office/drawing/2014/main" id="{37D5DB36-495A-4EBB-81B3-F895D0739EE4}"/>
              </a:ext>
            </a:extLst>
          </p:cNvPr>
          <p:cNvPicPr>
            <a:picLocks noChangeAspect="1"/>
          </p:cNvPicPr>
          <p:nvPr userDrawn="1"/>
        </p:nvPicPr>
        <p:blipFill>
          <a:blip r:embed="rId2"/>
          <a:stretch>
            <a:fillRect/>
          </a:stretch>
        </p:blipFill>
        <p:spPr>
          <a:xfrm>
            <a:off x="2586864" y="739588"/>
            <a:ext cx="6455536" cy="4303690"/>
          </a:xfrm>
          <a:prstGeom prst="rect">
            <a:avLst/>
          </a:prstGeom>
        </p:spPr>
      </p:pic>
      <p:sp>
        <p:nvSpPr>
          <p:cNvPr id="7" name="TextBox 6">
            <a:extLst>
              <a:ext uri="{FF2B5EF4-FFF2-40B4-BE49-F238E27FC236}">
                <a16:creationId xmlns:a16="http://schemas.microsoft.com/office/drawing/2014/main" id="{2F2F4A95-8CEC-4B86-AE78-884E04B4D2FF}"/>
              </a:ext>
            </a:extLst>
          </p:cNvPr>
          <p:cNvSpPr txBox="1"/>
          <p:nvPr userDrawn="1"/>
        </p:nvSpPr>
        <p:spPr>
          <a:xfrm>
            <a:off x="98846" y="2888844"/>
            <a:ext cx="2325189"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enter your answers in the Explore It section of the Google Form.</a:t>
            </a:r>
            <a:endPar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
        <p:nvSpPr>
          <p:cNvPr id="9" name="TextBox 8">
            <a:extLst>
              <a:ext uri="{FF2B5EF4-FFF2-40B4-BE49-F238E27FC236}">
                <a16:creationId xmlns:a16="http://schemas.microsoft.com/office/drawing/2014/main" id="{5CCC2A14-1C63-4C57-9047-6BB7B87E77DD}"/>
              </a:ext>
            </a:extLst>
          </p:cNvPr>
          <p:cNvSpPr txBox="1"/>
          <p:nvPr userDrawn="1"/>
        </p:nvSpPr>
        <p:spPr>
          <a:xfrm>
            <a:off x="2638777" y="739588"/>
            <a:ext cx="324128" cy="369332"/>
          </a:xfrm>
          <a:prstGeom prst="rect">
            <a:avLst/>
          </a:prstGeom>
          <a:noFill/>
        </p:spPr>
        <p:txBody>
          <a:bodyPr wrap="none" rtlCol="0">
            <a:spAutoFit/>
          </a:bodyPr>
          <a:lstStyle/>
          <a:p>
            <a:r>
              <a:rPr lang="en-US" b="1" dirty="0">
                <a:solidFill>
                  <a:schemeClr val="tx1"/>
                </a:solidFill>
              </a:rPr>
              <a:t>A</a:t>
            </a:r>
          </a:p>
        </p:txBody>
      </p:sp>
      <p:sp>
        <p:nvSpPr>
          <p:cNvPr id="13" name="TextBox 12">
            <a:extLst>
              <a:ext uri="{FF2B5EF4-FFF2-40B4-BE49-F238E27FC236}">
                <a16:creationId xmlns:a16="http://schemas.microsoft.com/office/drawing/2014/main" id="{04B1395C-2AA2-4B80-9D6B-B9653E3F4E3D}"/>
              </a:ext>
            </a:extLst>
          </p:cNvPr>
          <p:cNvSpPr txBox="1"/>
          <p:nvPr userDrawn="1"/>
        </p:nvSpPr>
        <p:spPr>
          <a:xfrm>
            <a:off x="4769411" y="739588"/>
            <a:ext cx="324128" cy="369332"/>
          </a:xfrm>
          <a:prstGeom prst="rect">
            <a:avLst/>
          </a:prstGeom>
          <a:noFill/>
        </p:spPr>
        <p:txBody>
          <a:bodyPr wrap="square" rtlCol="0">
            <a:spAutoFit/>
          </a:bodyPr>
          <a:lstStyle/>
          <a:p>
            <a:r>
              <a:rPr lang="en-US" b="1" dirty="0">
                <a:solidFill>
                  <a:schemeClr val="tx1"/>
                </a:solidFill>
              </a:rPr>
              <a:t>B</a:t>
            </a:r>
          </a:p>
        </p:txBody>
      </p:sp>
      <p:sp>
        <p:nvSpPr>
          <p:cNvPr id="15" name="TextBox 14">
            <a:extLst>
              <a:ext uri="{FF2B5EF4-FFF2-40B4-BE49-F238E27FC236}">
                <a16:creationId xmlns:a16="http://schemas.microsoft.com/office/drawing/2014/main" id="{8263055E-942E-4D4C-B710-4F75287CB9D7}"/>
              </a:ext>
            </a:extLst>
          </p:cNvPr>
          <p:cNvSpPr txBox="1"/>
          <p:nvPr userDrawn="1"/>
        </p:nvSpPr>
        <p:spPr>
          <a:xfrm>
            <a:off x="6859104" y="739588"/>
            <a:ext cx="324128" cy="369332"/>
          </a:xfrm>
          <a:prstGeom prst="rect">
            <a:avLst/>
          </a:prstGeom>
          <a:noFill/>
        </p:spPr>
        <p:txBody>
          <a:bodyPr wrap="square" rtlCol="0">
            <a:spAutoFit/>
          </a:bodyPr>
          <a:lstStyle/>
          <a:p>
            <a:r>
              <a:rPr lang="en-US" b="1" dirty="0">
                <a:solidFill>
                  <a:schemeClr val="tx1"/>
                </a:solidFill>
              </a:rPr>
              <a:t>C</a:t>
            </a:r>
          </a:p>
        </p:txBody>
      </p:sp>
      <p:sp>
        <p:nvSpPr>
          <p:cNvPr id="17" name="TextBox 16">
            <a:extLst>
              <a:ext uri="{FF2B5EF4-FFF2-40B4-BE49-F238E27FC236}">
                <a16:creationId xmlns:a16="http://schemas.microsoft.com/office/drawing/2014/main" id="{30E93832-DD21-4E89-BD83-983C31DD268C}"/>
              </a:ext>
            </a:extLst>
          </p:cNvPr>
          <p:cNvSpPr txBox="1"/>
          <p:nvPr userDrawn="1"/>
        </p:nvSpPr>
        <p:spPr>
          <a:xfrm>
            <a:off x="4409936" y="2891433"/>
            <a:ext cx="324128" cy="369332"/>
          </a:xfrm>
          <a:prstGeom prst="rect">
            <a:avLst/>
          </a:prstGeom>
          <a:noFill/>
        </p:spPr>
        <p:txBody>
          <a:bodyPr wrap="square" rtlCol="0">
            <a:spAutoFit/>
          </a:bodyPr>
          <a:lstStyle/>
          <a:p>
            <a:r>
              <a:rPr lang="en-US" b="1" dirty="0">
                <a:solidFill>
                  <a:schemeClr val="bg1"/>
                </a:solidFill>
              </a:rPr>
              <a:t>D</a:t>
            </a:r>
          </a:p>
        </p:txBody>
      </p:sp>
      <p:sp>
        <p:nvSpPr>
          <p:cNvPr id="19" name="TextBox 18">
            <a:extLst>
              <a:ext uri="{FF2B5EF4-FFF2-40B4-BE49-F238E27FC236}">
                <a16:creationId xmlns:a16="http://schemas.microsoft.com/office/drawing/2014/main" id="{C0EFFAA0-97F7-48A1-A270-F8C14514A4B2}"/>
              </a:ext>
            </a:extLst>
          </p:cNvPr>
          <p:cNvSpPr txBox="1"/>
          <p:nvPr userDrawn="1"/>
        </p:nvSpPr>
        <p:spPr>
          <a:xfrm>
            <a:off x="8652484" y="2891433"/>
            <a:ext cx="324128" cy="369332"/>
          </a:xfrm>
          <a:prstGeom prst="rect">
            <a:avLst/>
          </a:prstGeom>
          <a:noFill/>
        </p:spPr>
        <p:txBody>
          <a:bodyPr wrap="square" rtlCol="0">
            <a:spAutoFit/>
          </a:bodyPr>
          <a:lstStyle/>
          <a:p>
            <a:r>
              <a:rPr lang="en-US" b="1" dirty="0">
                <a:solidFill>
                  <a:schemeClr val="bg1"/>
                </a:solidFill>
              </a:rPr>
              <a:t>F</a:t>
            </a:r>
          </a:p>
        </p:txBody>
      </p:sp>
      <p:sp>
        <p:nvSpPr>
          <p:cNvPr id="21" name="TextBox 20">
            <a:extLst>
              <a:ext uri="{FF2B5EF4-FFF2-40B4-BE49-F238E27FC236}">
                <a16:creationId xmlns:a16="http://schemas.microsoft.com/office/drawing/2014/main" id="{1B65B0FC-373A-4B90-A4AC-C9C725B4371E}"/>
              </a:ext>
            </a:extLst>
          </p:cNvPr>
          <p:cNvSpPr txBox="1"/>
          <p:nvPr userDrawn="1"/>
        </p:nvSpPr>
        <p:spPr>
          <a:xfrm>
            <a:off x="6534976" y="2891433"/>
            <a:ext cx="324128" cy="369332"/>
          </a:xfrm>
          <a:prstGeom prst="rect">
            <a:avLst/>
          </a:prstGeom>
          <a:noFill/>
        </p:spPr>
        <p:txBody>
          <a:bodyPr wrap="square" rtlCol="0">
            <a:spAutoFit/>
          </a:bodyPr>
          <a:lstStyle/>
          <a:p>
            <a:r>
              <a:rPr lang="en-US" b="1" dirty="0">
                <a:solidFill>
                  <a:schemeClr val="tx1"/>
                </a:solidFill>
              </a:rPr>
              <a:t>E</a:t>
            </a:r>
          </a:p>
        </p:txBody>
      </p:sp>
    </p:spTree>
    <p:extLst>
      <p:ext uri="{BB962C8B-B14F-4D97-AF65-F5344CB8AC3E}">
        <p14:creationId xmlns:p14="http://schemas.microsoft.com/office/powerpoint/2010/main" val="2521261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earch I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785E3-9265-4327-A093-FD72C97C8F04}"/>
              </a:ext>
            </a:extLst>
          </p:cNvPr>
          <p:cNvSpPr txBox="1"/>
          <p:nvPr userDrawn="1"/>
        </p:nvSpPr>
        <p:spPr>
          <a:xfrm>
            <a:off x="2570803" y="417393"/>
            <a:ext cx="6475443" cy="307777"/>
          </a:xfrm>
          <a:prstGeom prst="rect">
            <a:avLst/>
          </a:prstGeom>
          <a:noFill/>
        </p:spPr>
        <p:txBody>
          <a:bodyPr wrap="square" rtlCol="0">
            <a:spAutoFit/>
          </a:bodyPr>
          <a:lstStyle/>
          <a:p>
            <a:pPr marL="0" indent="0">
              <a:lnSpc>
                <a:spcPct val="100000"/>
              </a:lnSpc>
              <a:buFont typeface="Arial" panose="020B0604020202020204" pitchFamily="34" charset="0"/>
              <a:buNone/>
            </a:pPr>
            <a:r>
              <a:rPr lang="en-US" sz="1400" dirty="0">
                <a:latin typeface="Verdana" panose="020B0604030504040204" pitchFamily="34" charset="0"/>
                <a:ea typeface="Verdana" panose="020B0604030504040204" pitchFamily="34" charset="0"/>
              </a:rPr>
              <a:t>Go to “WISC-ONLINE:  Heat Transfer”</a:t>
            </a:r>
          </a:p>
        </p:txBody>
      </p:sp>
      <p:sp>
        <p:nvSpPr>
          <p:cNvPr id="5" name="TextBox 4">
            <a:extLst>
              <a:ext uri="{FF2B5EF4-FFF2-40B4-BE49-F238E27FC236}">
                <a16:creationId xmlns:a16="http://schemas.microsoft.com/office/drawing/2014/main" id="{D26DDE91-96DC-48CC-A3E7-AC2696EFB0F9}"/>
              </a:ext>
            </a:extLst>
          </p:cNvPr>
          <p:cNvSpPr txBox="1"/>
          <p:nvPr userDrawn="1"/>
        </p:nvSpPr>
        <p:spPr>
          <a:xfrm>
            <a:off x="2570803" y="967502"/>
            <a:ext cx="6096918" cy="3970318"/>
          </a:xfrm>
          <a:prstGeom prst="rect">
            <a:avLst/>
          </a:prstGeom>
          <a:noFill/>
        </p:spPr>
        <p:txBody>
          <a:bodyPr wrap="square" rtlCol="0">
            <a:spAutoFit/>
          </a:bodyPr>
          <a:lstStyle/>
          <a:p>
            <a:pPr marL="228600" indent="-228600" defTabSz="1005840">
              <a:lnSpc>
                <a:spcPct val="100000"/>
              </a:lnSpc>
              <a:spcAft>
                <a:spcPts val="600"/>
              </a:spcAft>
              <a:buFont typeface="+mj-lt"/>
              <a:buAutoNum type="arabicPeriod"/>
            </a:pPr>
            <a:r>
              <a:rPr lang="en-US" sz="1200" dirty="0">
                <a:solidFill>
                  <a:prstClr val="black"/>
                </a:solidFill>
                <a:latin typeface="Verdana" panose="020B0604030504040204" pitchFamily="34" charset="0"/>
                <a:ea typeface="Verdana" panose="020B0604030504040204" pitchFamily="34" charset="0"/>
              </a:rPr>
              <a:t>On your lab sheet, describe how heat transfers from one object to another.</a:t>
            </a:r>
          </a:p>
          <a:p>
            <a:pPr marL="457200" indent="-228600" defTabSz="1005840">
              <a:lnSpc>
                <a:spcPct val="100000"/>
              </a:lnSpc>
              <a:spcAft>
                <a:spcPts val="600"/>
              </a:spcAft>
              <a:buFont typeface="Arial" panose="020B0604020202020204" pitchFamily="34" charset="0"/>
              <a:buChar char="•"/>
            </a:pPr>
            <a:r>
              <a:rPr lang="en-US" sz="1200" dirty="0">
                <a:solidFill>
                  <a:prstClr val="black"/>
                </a:solidFill>
                <a:latin typeface="Verdana" panose="020B0604030504040204" pitchFamily="34" charset="0"/>
                <a:ea typeface="Verdana" panose="020B0604030504040204" pitchFamily="34" charset="0"/>
              </a:rPr>
              <a:t>Click on the </a:t>
            </a:r>
            <a:r>
              <a:rPr lang="en-US" sz="1200" b="1" dirty="0">
                <a:solidFill>
                  <a:prstClr val="black"/>
                </a:solidFill>
                <a:latin typeface="Verdana" panose="020B0604030504040204" pitchFamily="34" charset="0"/>
                <a:ea typeface="Verdana" panose="020B0604030504040204" pitchFamily="34" charset="0"/>
              </a:rPr>
              <a:t>Radiation</a:t>
            </a:r>
            <a:r>
              <a:rPr lang="en-US" sz="1200" dirty="0">
                <a:solidFill>
                  <a:prstClr val="black"/>
                </a:solidFill>
                <a:latin typeface="Verdana" panose="020B0604030504040204" pitchFamily="34" charset="0"/>
                <a:ea typeface="Verdana" panose="020B0604030504040204" pitchFamily="34" charset="0"/>
              </a:rPr>
              <a:t> tab.</a:t>
            </a:r>
          </a:p>
          <a:p>
            <a:pPr marL="228600" indent="-228600" defTabSz="1005840">
              <a:lnSpc>
                <a:spcPct val="100000"/>
              </a:lnSpc>
              <a:spcAft>
                <a:spcPts val="600"/>
              </a:spcAft>
              <a:buFont typeface="+mj-lt"/>
              <a:buAutoNum type="arabicPeriod" startAt="2"/>
            </a:pPr>
            <a:r>
              <a:rPr lang="en-US" sz="1200" dirty="0">
                <a:solidFill>
                  <a:prstClr val="black"/>
                </a:solidFill>
                <a:latin typeface="Verdana" panose="020B0604030504040204" pitchFamily="34" charset="0"/>
                <a:ea typeface="Verdana" panose="020B0604030504040204" pitchFamily="34" charset="0"/>
              </a:rPr>
              <a:t>Read the radiation text and summarize the information on your lab sheet.  </a:t>
            </a:r>
          </a:p>
          <a:p>
            <a:pPr marL="457200" indent="-228600" defTabSz="1005840">
              <a:lnSpc>
                <a:spcPct val="100000"/>
              </a:lnSpc>
              <a:spcAft>
                <a:spcPts val="600"/>
              </a:spcAft>
              <a:buFont typeface="Arial" panose="020B0604020202020204" pitchFamily="34" charset="0"/>
              <a:buChar char="•"/>
            </a:pPr>
            <a:r>
              <a:rPr lang="en-US" sz="1200" dirty="0">
                <a:solidFill>
                  <a:prstClr val="black"/>
                </a:solidFill>
                <a:latin typeface="Verdana" panose="020B0604030504040204" pitchFamily="34" charset="0"/>
                <a:ea typeface="Verdana" panose="020B0604030504040204" pitchFamily="34" charset="0"/>
              </a:rPr>
              <a:t>Play the animation</a:t>
            </a:r>
          </a:p>
          <a:p>
            <a:pPr marL="228600" indent="-228600" defTabSz="1005840">
              <a:lnSpc>
                <a:spcPct val="100000"/>
              </a:lnSpc>
              <a:spcAft>
                <a:spcPts val="600"/>
              </a:spcAft>
              <a:buFont typeface="+mj-lt"/>
              <a:buAutoNum type="arabicPeriod" startAt="3"/>
            </a:pPr>
            <a:r>
              <a:rPr lang="en-US" sz="1200" dirty="0">
                <a:solidFill>
                  <a:prstClr val="black"/>
                </a:solidFill>
                <a:latin typeface="Verdana" panose="020B0604030504040204" pitchFamily="34" charset="0"/>
                <a:ea typeface="Verdana" panose="020B0604030504040204" pitchFamily="34" charset="0"/>
              </a:rPr>
              <a:t>Click on examples and list 2 of them on your lab sheet.</a:t>
            </a:r>
            <a:endParaRPr lang="en-US" sz="1200" b="1" dirty="0">
              <a:solidFill>
                <a:prstClr val="black"/>
              </a:solidFill>
              <a:latin typeface="Verdana" panose="020B0604030504040204" pitchFamily="34" charset="0"/>
              <a:ea typeface="Verdana" panose="020B0604030504040204" pitchFamily="34" charset="0"/>
            </a:endParaRPr>
          </a:p>
          <a:p>
            <a:pPr marL="457200" marR="0" lvl="0" indent="-228600" algn="l" defTabSz="100584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dirty="0">
                <a:solidFill>
                  <a:prstClr val="black"/>
                </a:solidFill>
                <a:latin typeface="Verdana" panose="020B0604030504040204" pitchFamily="34" charset="0"/>
                <a:ea typeface="Verdana" panose="020B0604030504040204" pitchFamily="34" charset="0"/>
              </a:rPr>
              <a:t>Click on the </a:t>
            </a:r>
            <a:r>
              <a:rPr lang="en-US" sz="1200" b="1" dirty="0">
                <a:solidFill>
                  <a:prstClr val="black"/>
                </a:solidFill>
                <a:latin typeface="Verdana" panose="020B0604030504040204" pitchFamily="34" charset="0"/>
                <a:ea typeface="Verdana" panose="020B0604030504040204" pitchFamily="34" charset="0"/>
              </a:rPr>
              <a:t>Conduction </a:t>
            </a:r>
            <a:r>
              <a:rPr lang="en-US" sz="1200" dirty="0">
                <a:solidFill>
                  <a:prstClr val="black"/>
                </a:solidFill>
                <a:latin typeface="Verdana" panose="020B0604030504040204" pitchFamily="34" charset="0"/>
                <a:ea typeface="Verdana" panose="020B0604030504040204" pitchFamily="34" charset="0"/>
              </a:rPr>
              <a:t>tab.</a:t>
            </a:r>
          </a:p>
          <a:p>
            <a:pPr marL="228600" indent="-228600" defTabSz="1005840">
              <a:lnSpc>
                <a:spcPct val="100000"/>
              </a:lnSpc>
              <a:spcAft>
                <a:spcPts val="600"/>
              </a:spcAft>
              <a:buFont typeface="+mj-lt"/>
              <a:buAutoNum type="arabicPeriod" startAt="4"/>
            </a:pPr>
            <a:r>
              <a:rPr lang="en-US" sz="1200" dirty="0">
                <a:solidFill>
                  <a:prstClr val="black"/>
                </a:solidFill>
                <a:latin typeface="Verdana" panose="020B0604030504040204" pitchFamily="34" charset="0"/>
                <a:ea typeface="Verdana" panose="020B0604030504040204" pitchFamily="34" charset="0"/>
              </a:rPr>
              <a:t>Read the conduction text and summarize the information on your lab sheet.  </a:t>
            </a:r>
          </a:p>
          <a:p>
            <a:pPr marL="457200" indent="-228600" defTabSz="1005840">
              <a:lnSpc>
                <a:spcPct val="100000"/>
              </a:lnSpc>
              <a:spcAft>
                <a:spcPts val="600"/>
              </a:spcAft>
              <a:buFont typeface="Arial" panose="020B0604020202020204" pitchFamily="34" charset="0"/>
              <a:buChar char="•"/>
            </a:pPr>
            <a:r>
              <a:rPr lang="en-US" sz="1200" dirty="0">
                <a:solidFill>
                  <a:prstClr val="black"/>
                </a:solidFill>
                <a:latin typeface="Verdana" panose="020B0604030504040204" pitchFamily="34" charset="0"/>
                <a:ea typeface="Verdana" panose="020B0604030504040204" pitchFamily="34" charset="0"/>
              </a:rPr>
              <a:t>Play the animation</a:t>
            </a:r>
          </a:p>
          <a:p>
            <a:pPr marL="228600" indent="-228600" defTabSz="1005840">
              <a:lnSpc>
                <a:spcPct val="100000"/>
              </a:lnSpc>
              <a:spcAft>
                <a:spcPts val="600"/>
              </a:spcAft>
              <a:buFont typeface="+mj-lt"/>
              <a:buAutoNum type="arabicPeriod" startAt="5"/>
            </a:pPr>
            <a:r>
              <a:rPr lang="en-US" sz="1200" dirty="0">
                <a:solidFill>
                  <a:prstClr val="black"/>
                </a:solidFill>
                <a:latin typeface="Verdana" panose="020B0604030504040204" pitchFamily="34" charset="0"/>
                <a:ea typeface="Verdana" panose="020B0604030504040204" pitchFamily="34" charset="0"/>
              </a:rPr>
              <a:t>Click on examples and list 2 of them on your lab sheet.</a:t>
            </a:r>
            <a:endParaRPr lang="en-US" sz="1200" b="1" dirty="0">
              <a:solidFill>
                <a:prstClr val="black"/>
              </a:solidFill>
              <a:latin typeface="Verdana" panose="020B0604030504040204" pitchFamily="34" charset="0"/>
              <a:ea typeface="Verdana" panose="020B0604030504040204" pitchFamily="34" charset="0"/>
            </a:endParaRPr>
          </a:p>
          <a:p>
            <a:pPr marL="457200" marR="0" lvl="0" indent="-228600" algn="l" defTabSz="100584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dirty="0">
                <a:solidFill>
                  <a:prstClr val="black"/>
                </a:solidFill>
                <a:latin typeface="Verdana" panose="020B0604030504040204" pitchFamily="34" charset="0"/>
                <a:ea typeface="Verdana" panose="020B0604030504040204" pitchFamily="34" charset="0"/>
              </a:rPr>
              <a:t>Click on the </a:t>
            </a:r>
            <a:r>
              <a:rPr lang="en-US" sz="1200" b="1" dirty="0">
                <a:solidFill>
                  <a:prstClr val="black"/>
                </a:solidFill>
                <a:latin typeface="Verdana" panose="020B0604030504040204" pitchFamily="34" charset="0"/>
                <a:ea typeface="Verdana" panose="020B0604030504040204" pitchFamily="34" charset="0"/>
              </a:rPr>
              <a:t>Convection </a:t>
            </a:r>
            <a:r>
              <a:rPr lang="en-US" sz="1200" dirty="0">
                <a:solidFill>
                  <a:prstClr val="black"/>
                </a:solidFill>
                <a:latin typeface="Verdana" panose="020B0604030504040204" pitchFamily="34" charset="0"/>
                <a:ea typeface="Verdana" panose="020B0604030504040204" pitchFamily="34" charset="0"/>
              </a:rPr>
              <a:t>tab.</a:t>
            </a:r>
          </a:p>
          <a:p>
            <a:pPr marL="228600" indent="-228600" defTabSz="1005840">
              <a:lnSpc>
                <a:spcPct val="100000"/>
              </a:lnSpc>
              <a:spcAft>
                <a:spcPts val="600"/>
              </a:spcAft>
              <a:buFont typeface="+mj-lt"/>
              <a:buAutoNum type="arabicPeriod" startAt="6"/>
            </a:pPr>
            <a:r>
              <a:rPr lang="en-US" sz="1200" dirty="0">
                <a:solidFill>
                  <a:prstClr val="black"/>
                </a:solidFill>
                <a:latin typeface="Verdana" panose="020B0604030504040204" pitchFamily="34" charset="0"/>
                <a:ea typeface="Verdana" panose="020B0604030504040204" pitchFamily="34" charset="0"/>
              </a:rPr>
              <a:t>Read the convection text and summarize the information on your lab sheet.  </a:t>
            </a:r>
          </a:p>
          <a:p>
            <a:pPr marL="457200" indent="-228600" defTabSz="1005840">
              <a:lnSpc>
                <a:spcPct val="100000"/>
              </a:lnSpc>
              <a:spcAft>
                <a:spcPts val="600"/>
              </a:spcAft>
              <a:buFont typeface="Arial" panose="020B0604020202020204" pitchFamily="34" charset="0"/>
              <a:buChar char="•"/>
            </a:pPr>
            <a:r>
              <a:rPr lang="en-US" sz="1200" dirty="0">
                <a:solidFill>
                  <a:prstClr val="black"/>
                </a:solidFill>
                <a:latin typeface="Verdana" panose="020B0604030504040204" pitchFamily="34" charset="0"/>
                <a:ea typeface="Verdana" panose="020B0604030504040204" pitchFamily="34" charset="0"/>
              </a:rPr>
              <a:t>Play the animation</a:t>
            </a:r>
          </a:p>
          <a:p>
            <a:pPr marL="228600" indent="-228600" defTabSz="1005840">
              <a:lnSpc>
                <a:spcPct val="100000"/>
              </a:lnSpc>
              <a:spcAft>
                <a:spcPts val="600"/>
              </a:spcAft>
              <a:buFont typeface="+mj-lt"/>
              <a:buAutoNum type="arabicPeriod" startAt="7"/>
            </a:pPr>
            <a:r>
              <a:rPr lang="en-US" sz="1200" dirty="0">
                <a:solidFill>
                  <a:prstClr val="black"/>
                </a:solidFill>
                <a:latin typeface="Verdana" panose="020B0604030504040204" pitchFamily="34" charset="0"/>
                <a:ea typeface="Verdana" panose="020B0604030504040204" pitchFamily="34" charset="0"/>
              </a:rPr>
              <a:t>Click on examples and list 2 of them on your lab sheet.</a:t>
            </a:r>
            <a:endParaRPr lang="en-US" sz="1200" b="1" dirty="0">
              <a:solidFill>
                <a:prstClr val="black"/>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508B8769-0B91-4275-853D-790A7F8C5B0F}"/>
              </a:ext>
            </a:extLst>
          </p:cNvPr>
          <p:cNvSpPr/>
          <p:nvPr userDrawn="1"/>
        </p:nvSpPr>
        <p:spPr>
          <a:xfrm>
            <a:off x="97754" y="162363"/>
            <a:ext cx="2200940"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enter your answers in the Research It section of the Google Form.</a:t>
            </a:r>
            <a:endPar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977785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rite I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BA33A4-3EBF-477D-90B2-C11447EBE43F}"/>
              </a:ext>
            </a:extLst>
          </p:cNvPr>
          <p:cNvSpPr txBox="1"/>
          <p:nvPr userDrawn="1"/>
        </p:nvSpPr>
        <p:spPr>
          <a:xfrm>
            <a:off x="2865496" y="771256"/>
            <a:ext cx="5867958" cy="2677656"/>
          </a:xfrm>
          <a:custGeom>
            <a:avLst/>
            <a:gdLst>
              <a:gd name="connsiteX0" fmla="*/ 0 w 5867958"/>
              <a:gd name="connsiteY0" fmla="*/ 0 h 2677656"/>
              <a:gd name="connsiteX1" fmla="*/ 586796 w 5867958"/>
              <a:gd name="connsiteY1" fmla="*/ 0 h 2677656"/>
              <a:gd name="connsiteX2" fmla="*/ 1056232 w 5867958"/>
              <a:gd name="connsiteY2" fmla="*/ 0 h 2677656"/>
              <a:gd name="connsiteX3" fmla="*/ 1760387 w 5867958"/>
              <a:gd name="connsiteY3" fmla="*/ 0 h 2677656"/>
              <a:gd name="connsiteX4" fmla="*/ 2229824 w 5867958"/>
              <a:gd name="connsiteY4" fmla="*/ 0 h 2677656"/>
              <a:gd name="connsiteX5" fmla="*/ 2640581 w 5867958"/>
              <a:gd name="connsiteY5" fmla="*/ 0 h 2677656"/>
              <a:gd name="connsiteX6" fmla="*/ 3344736 w 5867958"/>
              <a:gd name="connsiteY6" fmla="*/ 0 h 2677656"/>
              <a:gd name="connsiteX7" fmla="*/ 3931532 w 5867958"/>
              <a:gd name="connsiteY7" fmla="*/ 0 h 2677656"/>
              <a:gd name="connsiteX8" fmla="*/ 4342289 w 5867958"/>
              <a:gd name="connsiteY8" fmla="*/ 0 h 2677656"/>
              <a:gd name="connsiteX9" fmla="*/ 4929085 w 5867958"/>
              <a:gd name="connsiteY9" fmla="*/ 0 h 2677656"/>
              <a:gd name="connsiteX10" fmla="*/ 5867958 w 5867958"/>
              <a:gd name="connsiteY10" fmla="*/ 0 h 2677656"/>
              <a:gd name="connsiteX11" fmla="*/ 5867958 w 5867958"/>
              <a:gd name="connsiteY11" fmla="*/ 535531 h 2677656"/>
              <a:gd name="connsiteX12" fmla="*/ 5867958 w 5867958"/>
              <a:gd name="connsiteY12" fmla="*/ 1044286 h 2677656"/>
              <a:gd name="connsiteX13" fmla="*/ 5867958 w 5867958"/>
              <a:gd name="connsiteY13" fmla="*/ 1526264 h 2677656"/>
              <a:gd name="connsiteX14" fmla="*/ 5867958 w 5867958"/>
              <a:gd name="connsiteY14" fmla="*/ 2008242 h 2677656"/>
              <a:gd name="connsiteX15" fmla="*/ 5867958 w 5867958"/>
              <a:gd name="connsiteY15" fmla="*/ 2677656 h 2677656"/>
              <a:gd name="connsiteX16" fmla="*/ 5339842 w 5867958"/>
              <a:gd name="connsiteY16" fmla="*/ 2677656 h 2677656"/>
              <a:gd name="connsiteX17" fmla="*/ 4811726 w 5867958"/>
              <a:gd name="connsiteY17" fmla="*/ 2677656 h 2677656"/>
              <a:gd name="connsiteX18" fmla="*/ 4342289 w 5867958"/>
              <a:gd name="connsiteY18" fmla="*/ 2677656 h 2677656"/>
              <a:gd name="connsiteX19" fmla="*/ 3696814 w 5867958"/>
              <a:gd name="connsiteY19" fmla="*/ 2677656 h 2677656"/>
              <a:gd name="connsiteX20" fmla="*/ 3286056 w 5867958"/>
              <a:gd name="connsiteY20" fmla="*/ 2677656 h 2677656"/>
              <a:gd name="connsiteX21" fmla="*/ 2640581 w 5867958"/>
              <a:gd name="connsiteY21" fmla="*/ 2677656 h 2677656"/>
              <a:gd name="connsiteX22" fmla="*/ 2229824 w 5867958"/>
              <a:gd name="connsiteY22" fmla="*/ 2677656 h 2677656"/>
              <a:gd name="connsiteX23" fmla="*/ 1701708 w 5867958"/>
              <a:gd name="connsiteY23" fmla="*/ 2677656 h 2677656"/>
              <a:gd name="connsiteX24" fmla="*/ 1056232 w 5867958"/>
              <a:gd name="connsiteY24" fmla="*/ 2677656 h 2677656"/>
              <a:gd name="connsiteX25" fmla="*/ 586796 w 5867958"/>
              <a:gd name="connsiteY25" fmla="*/ 2677656 h 2677656"/>
              <a:gd name="connsiteX26" fmla="*/ 0 w 5867958"/>
              <a:gd name="connsiteY26" fmla="*/ 2677656 h 2677656"/>
              <a:gd name="connsiteX27" fmla="*/ 0 w 5867958"/>
              <a:gd name="connsiteY27" fmla="*/ 2115348 h 2677656"/>
              <a:gd name="connsiteX28" fmla="*/ 0 w 5867958"/>
              <a:gd name="connsiteY28" fmla="*/ 1579817 h 2677656"/>
              <a:gd name="connsiteX29" fmla="*/ 0 w 5867958"/>
              <a:gd name="connsiteY29" fmla="*/ 990733 h 2677656"/>
              <a:gd name="connsiteX30" fmla="*/ 0 w 5867958"/>
              <a:gd name="connsiteY30" fmla="*/ 0 h 267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67958" h="2677656" extrusionOk="0">
                <a:moveTo>
                  <a:pt x="0" y="0"/>
                </a:moveTo>
                <a:cubicBezTo>
                  <a:pt x="178393" y="-9186"/>
                  <a:pt x="386501" y="13027"/>
                  <a:pt x="586796" y="0"/>
                </a:cubicBezTo>
                <a:cubicBezTo>
                  <a:pt x="787091" y="-13027"/>
                  <a:pt x="864671" y="21887"/>
                  <a:pt x="1056232" y="0"/>
                </a:cubicBezTo>
                <a:cubicBezTo>
                  <a:pt x="1247793" y="-21887"/>
                  <a:pt x="1573044" y="65074"/>
                  <a:pt x="1760387" y="0"/>
                </a:cubicBezTo>
                <a:cubicBezTo>
                  <a:pt x="1947731" y="-65074"/>
                  <a:pt x="2106354" y="26814"/>
                  <a:pt x="2229824" y="0"/>
                </a:cubicBezTo>
                <a:cubicBezTo>
                  <a:pt x="2353294" y="-26814"/>
                  <a:pt x="2463123" y="18726"/>
                  <a:pt x="2640581" y="0"/>
                </a:cubicBezTo>
                <a:cubicBezTo>
                  <a:pt x="2818039" y="-18726"/>
                  <a:pt x="3020476" y="19457"/>
                  <a:pt x="3344736" y="0"/>
                </a:cubicBezTo>
                <a:cubicBezTo>
                  <a:pt x="3668997" y="-19457"/>
                  <a:pt x="3689598" y="59220"/>
                  <a:pt x="3931532" y="0"/>
                </a:cubicBezTo>
                <a:cubicBezTo>
                  <a:pt x="4173466" y="-59220"/>
                  <a:pt x="4195184" y="21676"/>
                  <a:pt x="4342289" y="0"/>
                </a:cubicBezTo>
                <a:cubicBezTo>
                  <a:pt x="4489394" y="-21676"/>
                  <a:pt x="4797041" y="65465"/>
                  <a:pt x="4929085" y="0"/>
                </a:cubicBezTo>
                <a:cubicBezTo>
                  <a:pt x="5061129" y="-65465"/>
                  <a:pt x="5509759" y="56790"/>
                  <a:pt x="5867958" y="0"/>
                </a:cubicBezTo>
                <a:cubicBezTo>
                  <a:pt x="5898923" y="197004"/>
                  <a:pt x="5807908" y="286942"/>
                  <a:pt x="5867958" y="535531"/>
                </a:cubicBezTo>
                <a:cubicBezTo>
                  <a:pt x="5928008" y="784120"/>
                  <a:pt x="5832926" y="941786"/>
                  <a:pt x="5867958" y="1044286"/>
                </a:cubicBezTo>
                <a:cubicBezTo>
                  <a:pt x="5902990" y="1146787"/>
                  <a:pt x="5864511" y="1374568"/>
                  <a:pt x="5867958" y="1526264"/>
                </a:cubicBezTo>
                <a:cubicBezTo>
                  <a:pt x="5871405" y="1677960"/>
                  <a:pt x="5822439" y="1774506"/>
                  <a:pt x="5867958" y="2008242"/>
                </a:cubicBezTo>
                <a:cubicBezTo>
                  <a:pt x="5913477" y="2241978"/>
                  <a:pt x="5830970" y="2530525"/>
                  <a:pt x="5867958" y="2677656"/>
                </a:cubicBezTo>
                <a:cubicBezTo>
                  <a:pt x="5694004" y="2735333"/>
                  <a:pt x="5501294" y="2670962"/>
                  <a:pt x="5339842" y="2677656"/>
                </a:cubicBezTo>
                <a:cubicBezTo>
                  <a:pt x="5178390" y="2684350"/>
                  <a:pt x="4919619" y="2627866"/>
                  <a:pt x="4811726" y="2677656"/>
                </a:cubicBezTo>
                <a:cubicBezTo>
                  <a:pt x="4703833" y="2727446"/>
                  <a:pt x="4492262" y="2673317"/>
                  <a:pt x="4342289" y="2677656"/>
                </a:cubicBezTo>
                <a:cubicBezTo>
                  <a:pt x="4192316" y="2681995"/>
                  <a:pt x="3874321" y="2640758"/>
                  <a:pt x="3696814" y="2677656"/>
                </a:cubicBezTo>
                <a:cubicBezTo>
                  <a:pt x="3519307" y="2714554"/>
                  <a:pt x="3468677" y="2662316"/>
                  <a:pt x="3286056" y="2677656"/>
                </a:cubicBezTo>
                <a:cubicBezTo>
                  <a:pt x="3103435" y="2692996"/>
                  <a:pt x="2956620" y="2653722"/>
                  <a:pt x="2640581" y="2677656"/>
                </a:cubicBezTo>
                <a:cubicBezTo>
                  <a:pt x="2324543" y="2701590"/>
                  <a:pt x="2403701" y="2638470"/>
                  <a:pt x="2229824" y="2677656"/>
                </a:cubicBezTo>
                <a:cubicBezTo>
                  <a:pt x="2055947" y="2716842"/>
                  <a:pt x="1853087" y="2667557"/>
                  <a:pt x="1701708" y="2677656"/>
                </a:cubicBezTo>
                <a:cubicBezTo>
                  <a:pt x="1550329" y="2687755"/>
                  <a:pt x="1229599" y="2606299"/>
                  <a:pt x="1056232" y="2677656"/>
                </a:cubicBezTo>
                <a:cubicBezTo>
                  <a:pt x="882865" y="2749013"/>
                  <a:pt x="726287" y="2633984"/>
                  <a:pt x="586796" y="2677656"/>
                </a:cubicBezTo>
                <a:cubicBezTo>
                  <a:pt x="447305" y="2721328"/>
                  <a:pt x="194537" y="2657849"/>
                  <a:pt x="0" y="2677656"/>
                </a:cubicBezTo>
                <a:cubicBezTo>
                  <a:pt x="-66347" y="2446492"/>
                  <a:pt x="23973" y="2238617"/>
                  <a:pt x="0" y="2115348"/>
                </a:cubicBezTo>
                <a:cubicBezTo>
                  <a:pt x="-23973" y="1992079"/>
                  <a:pt x="34447" y="1796498"/>
                  <a:pt x="0" y="1579817"/>
                </a:cubicBezTo>
                <a:cubicBezTo>
                  <a:pt x="-34447" y="1363136"/>
                  <a:pt x="49943" y="1258551"/>
                  <a:pt x="0" y="990733"/>
                </a:cubicBezTo>
                <a:cubicBezTo>
                  <a:pt x="-49943" y="722915"/>
                  <a:pt x="27143" y="357050"/>
                  <a:pt x="0" y="0"/>
                </a:cubicBezTo>
                <a:close/>
              </a:path>
            </a:pathLst>
          </a:custGeom>
          <a:noFill/>
          <a:ln w="19050">
            <a:solidFill>
              <a:srgbClr val="FFC000"/>
            </a:solidFill>
            <a:extLst>
              <a:ext uri="{C807C97D-BFC1-408E-A445-0C87EB9F89A2}">
                <ask:lineSketchStyleProps xmlns:ask="http://schemas.microsoft.com/office/drawing/2018/sketchyshapes" sd="2420881638">
                  <a:prstGeom prst="rect">
                    <a:avLst/>
                  </a:prstGeom>
                  <ask:type>
                    <ask:lineSketchScribble/>
                  </ask:type>
                </ask:lineSketchStyleProps>
              </a:ext>
            </a:extLst>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a:solidFill>
                  <a:prstClr val="black"/>
                </a:solidFill>
                <a:latin typeface="Verdana" panose="020B0604030504040204" pitchFamily="34" charset="0"/>
                <a:ea typeface="Verdana" panose="020B0604030504040204" pitchFamily="34" charset="0"/>
              </a:rPr>
              <a:t>Explain the difference between conduction, convection, and radiation.</a:t>
            </a:r>
          </a:p>
          <a:p>
            <a:endParaRPr lang="en-US" sz="2800" dirty="0">
              <a:latin typeface="Georgia" panose="02040502050405020303" pitchFamily="18" charset="0"/>
            </a:endParaRPr>
          </a:p>
          <a:p>
            <a:endParaRPr lang="en-US" sz="2800" dirty="0">
              <a:latin typeface="Georgia" panose="02040502050405020303" pitchFamily="18" charset="0"/>
            </a:endParaRPr>
          </a:p>
          <a:p>
            <a:endParaRPr lang="en-US" sz="2800" dirty="0">
              <a:latin typeface="Georgia" panose="02040502050405020303" pitchFamily="18" charset="0"/>
            </a:endParaRPr>
          </a:p>
        </p:txBody>
      </p:sp>
      <p:sp>
        <p:nvSpPr>
          <p:cNvPr id="6" name="TextBox 5">
            <a:extLst>
              <a:ext uri="{FF2B5EF4-FFF2-40B4-BE49-F238E27FC236}">
                <a16:creationId xmlns:a16="http://schemas.microsoft.com/office/drawing/2014/main" id="{61EA24AD-9F3D-4E63-BE36-F669D3383012}"/>
              </a:ext>
            </a:extLst>
          </p:cNvPr>
          <p:cNvSpPr txBox="1"/>
          <p:nvPr userDrawn="1"/>
        </p:nvSpPr>
        <p:spPr>
          <a:xfrm>
            <a:off x="4089328" y="47691"/>
            <a:ext cx="2805994"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Question 1</a:t>
            </a:r>
          </a:p>
        </p:txBody>
      </p:sp>
      <p:sp>
        <p:nvSpPr>
          <p:cNvPr id="3" name="Rectangle 2">
            <a:extLst>
              <a:ext uri="{FF2B5EF4-FFF2-40B4-BE49-F238E27FC236}">
                <a16:creationId xmlns:a16="http://schemas.microsoft.com/office/drawing/2014/main" id="{CBD801AD-AEE8-4517-8821-8C840122C429}"/>
              </a:ext>
            </a:extLst>
          </p:cNvPr>
          <p:cNvSpPr/>
          <p:nvPr userDrawn="1"/>
        </p:nvSpPr>
        <p:spPr>
          <a:xfrm>
            <a:off x="116958" y="126922"/>
            <a:ext cx="2243470"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enter your answers in the Write It section of the Google Form.</a:t>
            </a:r>
            <a:endPar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893298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Write I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BA33A4-3EBF-477D-90B2-C11447EBE43F}"/>
              </a:ext>
            </a:extLst>
          </p:cNvPr>
          <p:cNvSpPr txBox="1"/>
          <p:nvPr userDrawn="1"/>
        </p:nvSpPr>
        <p:spPr>
          <a:xfrm>
            <a:off x="2865496" y="771256"/>
            <a:ext cx="5867958" cy="2323713"/>
          </a:xfrm>
          <a:custGeom>
            <a:avLst/>
            <a:gdLst>
              <a:gd name="connsiteX0" fmla="*/ 0 w 5867958"/>
              <a:gd name="connsiteY0" fmla="*/ 0 h 2323713"/>
              <a:gd name="connsiteX1" fmla="*/ 586796 w 5867958"/>
              <a:gd name="connsiteY1" fmla="*/ 0 h 2323713"/>
              <a:gd name="connsiteX2" fmla="*/ 1056232 w 5867958"/>
              <a:gd name="connsiteY2" fmla="*/ 0 h 2323713"/>
              <a:gd name="connsiteX3" fmla="*/ 1760387 w 5867958"/>
              <a:gd name="connsiteY3" fmla="*/ 0 h 2323713"/>
              <a:gd name="connsiteX4" fmla="*/ 2229824 w 5867958"/>
              <a:gd name="connsiteY4" fmla="*/ 0 h 2323713"/>
              <a:gd name="connsiteX5" fmla="*/ 2640581 w 5867958"/>
              <a:gd name="connsiteY5" fmla="*/ 0 h 2323713"/>
              <a:gd name="connsiteX6" fmla="*/ 3344736 w 5867958"/>
              <a:gd name="connsiteY6" fmla="*/ 0 h 2323713"/>
              <a:gd name="connsiteX7" fmla="*/ 3931532 w 5867958"/>
              <a:gd name="connsiteY7" fmla="*/ 0 h 2323713"/>
              <a:gd name="connsiteX8" fmla="*/ 4342289 w 5867958"/>
              <a:gd name="connsiteY8" fmla="*/ 0 h 2323713"/>
              <a:gd name="connsiteX9" fmla="*/ 4929085 w 5867958"/>
              <a:gd name="connsiteY9" fmla="*/ 0 h 2323713"/>
              <a:gd name="connsiteX10" fmla="*/ 5867958 w 5867958"/>
              <a:gd name="connsiteY10" fmla="*/ 0 h 2323713"/>
              <a:gd name="connsiteX11" fmla="*/ 5867958 w 5867958"/>
              <a:gd name="connsiteY11" fmla="*/ 580928 h 2323713"/>
              <a:gd name="connsiteX12" fmla="*/ 5867958 w 5867958"/>
              <a:gd name="connsiteY12" fmla="*/ 1138619 h 2323713"/>
              <a:gd name="connsiteX13" fmla="*/ 5867958 w 5867958"/>
              <a:gd name="connsiteY13" fmla="*/ 1673073 h 2323713"/>
              <a:gd name="connsiteX14" fmla="*/ 5867958 w 5867958"/>
              <a:gd name="connsiteY14" fmla="*/ 2323713 h 2323713"/>
              <a:gd name="connsiteX15" fmla="*/ 5163803 w 5867958"/>
              <a:gd name="connsiteY15" fmla="*/ 2323713 h 2323713"/>
              <a:gd name="connsiteX16" fmla="*/ 4635687 w 5867958"/>
              <a:gd name="connsiteY16" fmla="*/ 2323713 h 2323713"/>
              <a:gd name="connsiteX17" fmla="*/ 4107571 w 5867958"/>
              <a:gd name="connsiteY17" fmla="*/ 2323713 h 2323713"/>
              <a:gd name="connsiteX18" fmla="*/ 3638134 w 5867958"/>
              <a:gd name="connsiteY18" fmla="*/ 2323713 h 2323713"/>
              <a:gd name="connsiteX19" fmla="*/ 2992659 w 5867958"/>
              <a:gd name="connsiteY19" fmla="*/ 2323713 h 2323713"/>
              <a:gd name="connsiteX20" fmla="*/ 2581902 w 5867958"/>
              <a:gd name="connsiteY20" fmla="*/ 2323713 h 2323713"/>
              <a:gd name="connsiteX21" fmla="*/ 1936426 w 5867958"/>
              <a:gd name="connsiteY21" fmla="*/ 2323713 h 2323713"/>
              <a:gd name="connsiteX22" fmla="*/ 1525669 w 5867958"/>
              <a:gd name="connsiteY22" fmla="*/ 2323713 h 2323713"/>
              <a:gd name="connsiteX23" fmla="*/ 997553 w 5867958"/>
              <a:gd name="connsiteY23" fmla="*/ 2323713 h 2323713"/>
              <a:gd name="connsiteX24" fmla="*/ 0 w 5867958"/>
              <a:gd name="connsiteY24" fmla="*/ 2323713 h 2323713"/>
              <a:gd name="connsiteX25" fmla="*/ 0 w 5867958"/>
              <a:gd name="connsiteY25" fmla="*/ 1789259 h 2323713"/>
              <a:gd name="connsiteX26" fmla="*/ 0 w 5867958"/>
              <a:gd name="connsiteY26" fmla="*/ 1231568 h 2323713"/>
              <a:gd name="connsiteX27" fmla="*/ 0 w 5867958"/>
              <a:gd name="connsiteY27" fmla="*/ 650640 h 2323713"/>
              <a:gd name="connsiteX28" fmla="*/ 0 w 5867958"/>
              <a:gd name="connsiteY28" fmla="*/ 0 h 232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67958" h="2323713" extrusionOk="0">
                <a:moveTo>
                  <a:pt x="0" y="0"/>
                </a:moveTo>
                <a:cubicBezTo>
                  <a:pt x="178393" y="-9186"/>
                  <a:pt x="386501" y="13027"/>
                  <a:pt x="586796" y="0"/>
                </a:cubicBezTo>
                <a:cubicBezTo>
                  <a:pt x="787091" y="-13027"/>
                  <a:pt x="864671" y="21887"/>
                  <a:pt x="1056232" y="0"/>
                </a:cubicBezTo>
                <a:cubicBezTo>
                  <a:pt x="1247793" y="-21887"/>
                  <a:pt x="1573044" y="65074"/>
                  <a:pt x="1760387" y="0"/>
                </a:cubicBezTo>
                <a:cubicBezTo>
                  <a:pt x="1947731" y="-65074"/>
                  <a:pt x="2106354" y="26814"/>
                  <a:pt x="2229824" y="0"/>
                </a:cubicBezTo>
                <a:cubicBezTo>
                  <a:pt x="2353294" y="-26814"/>
                  <a:pt x="2463123" y="18726"/>
                  <a:pt x="2640581" y="0"/>
                </a:cubicBezTo>
                <a:cubicBezTo>
                  <a:pt x="2818039" y="-18726"/>
                  <a:pt x="3020476" y="19457"/>
                  <a:pt x="3344736" y="0"/>
                </a:cubicBezTo>
                <a:cubicBezTo>
                  <a:pt x="3668997" y="-19457"/>
                  <a:pt x="3689598" y="59220"/>
                  <a:pt x="3931532" y="0"/>
                </a:cubicBezTo>
                <a:cubicBezTo>
                  <a:pt x="4173466" y="-59220"/>
                  <a:pt x="4195184" y="21676"/>
                  <a:pt x="4342289" y="0"/>
                </a:cubicBezTo>
                <a:cubicBezTo>
                  <a:pt x="4489394" y="-21676"/>
                  <a:pt x="4797041" y="65465"/>
                  <a:pt x="4929085" y="0"/>
                </a:cubicBezTo>
                <a:cubicBezTo>
                  <a:pt x="5061129" y="-65465"/>
                  <a:pt x="5509759" y="56790"/>
                  <a:pt x="5867958" y="0"/>
                </a:cubicBezTo>
                <a:cubicBezTo>
                  <a:pt x="5875409" y="131836"/>
                  <a:pt x="5867677" y="399949"/>
                  <a:pt x="5867958" y="580928"/>
                </a:cubicBezTo>
                <a:cubicBezTo>
                  <a:pt x="5868239" y="761907"/>
                  <a:pt x="5856444" y="882149"/>
                  <a:pt x="5867958" y="1138619"/>
                </a:cubicBezTo>
                <a:cubicBezTo>
                  <a:pt x="5879472" y="1395089"/>
                  <a:pt x="5805001" y="1464971"/>
                  <a:pt x="5867958" y="1673073"/>
                </a:cubicBezTo>
                <a:cubicBezTo>
                  <a:pt x="5930915" y="1881175"/>
                  <a:pt x="5802508" y="2150267"/>
                  <a:pt x="5867958" y="2323713"/>
                </a:cubicBezTo>
                <a:cubicBezTo>
                  <a:pt x="5629631" y="2360908"/>
                  <a:pt x="5408796" y="2261947"/>
                  <a:pt x="5163803" y="2323713"/>
                </a:cubicBezTo>
                <a:cubicBezTo>
                  <a:pt x="4918810" y="2385479"/>
                  <a:pt x="4797139" y="2317019"/>
                  <a:pt x="4635687" y="2323713"/>
                </a:cubicBezTo>
                <a:cubicBezTo>
                  <a:pt x="4474235" y="2330407"/>
                  <a:pt x="4215464" y="2273923"/>
                  <a:pt x="4107571" y="2323713"/>
                </a:cubicBezTo>
                <a:cubicBezTo>
                  <a:pt x="3999678" y="2373503"/>
                  <a:pt x="3788107" y="2319374"/>
                  <a:pt x="3638134" y="2323713"/>
                </a:cubicBezTo>
                <a:cubicBezTo>
                  <a:pt x="3488161" y="2328052"/>
                  <a:pt x="3170166" y="2286815"/>
                  <a:pt x="2992659" y="2323713"/>
                </a:cubicBezTo>
                <a:cubicBezTo>
                  <a:pt x="2815152" y="2360611"/>
                  <a:pt x="2758002" y="2307658"/>
                  <a:pt x="2581902" y="2323713"/>
                </a:cubicBezTo>
                <a:cubicBezTo>
                  <a:pt x="2405802" y="2339768"/>
                  <a:pt x="2253627" y="2305577"/>
                  <a:pt x="1936426" y="2323713"/>
                </a:cubicBezTo>
                <a:cubicBezTo>
                  <a:pt x="1619225" y="2341849"/>
                  <a:pt x="1699546" y="2284527"/>
                  <a:pt x="1525669" y="2323713"/>
                </a:cubicBezTo>
                <a:cubicBezTo>
                  <a:pt x="1351792" y="2362899"/>
                  <a:pt x="1148932" y="2313614"/>
                  <a:pt x="997553" y="2323713"/>
                </a:cubicBezTo>
                <a:cubicBezTo>
                  <a:pt x="846174" y="2333812"/>
                  <a:pt x="462817" y="2314451"/>
                  <a:pt x="0" y="2323713"/>
                </a:cubicBezTo>
                <a:cubicBezTo>
                  <a:pt x="-55491" y="2164984"/>
                  <a:pt x="47587" y="1986029"/>
                  <a:pt x="0" y="1789259"/>
                </a:cubicBezTo>
                <a:cubicBezTo>
                  <a:pt x="-47587" y="1592489"/>
                  <a:pt x="17691" y="1477937"/>
                  <a:pt x="0" y="1231568"/>
                </a:cubicBezTo>
                <a:cubicBezTo>
                  <a:pt x="-17691" y="985199"/>
                  <a:pt x="27681" y="904131"/>
                  <a:pt x="0" y="650640"/>
                </a:cubicBezTo>
                <a:cubicBezTo>
                  <a:pt x="-27681" y="397149"/>
                  <a:pt x="15306" y="135646"/>
                  <a:pt x="0" y="0"/>
                </a:cubicBezTo>
                <a:close/>
              </a:path>
            </a:pathLst>
          </a:custGeom>
          <a:noFill/>
          <a:ln w="19050">
            <a:solidFill>
              <a:srgbClr val="FFC000"/>
            </a:solidFill>
            <a:extLst>
              <a:ext uri="{C807C97D-BFC1-408E-A445-0C87EB9F89A2}">
                <ask:lineSketchStyleProps xmlns:ask="http://schemas.microsoft.com/office/drawing/2018/sketchyshapes" sd="2420881638">
                  <a:prstGeom prst="rect">
                    <a:avLst/>
                  </a:prstGeom>
                  <ask:type>
                    <ask:lineSketchScribble/>
                  </ask:type>
                </ask:lineSketchStyleProps>
              </a:ext>
            </a:extLst>
          </a:ln>
        </p:spPr>
        <p:txBody>
          <a:bodyPr wrap="square" rtlCol="0">
            <a:spAutoFit/>
          </a:bodyPr>
          <a:lstStyle/>
          <a:p>
            <a:pPr marL="0" indent="0" defTabSz="1005840">
              <a:spcAft>
                <a:spcPts val="600"/>
              </a:spcAft>
              <a:buFont typeface="+mj-lt"/>
              <a:buNone/>
            </a:pPr>
            <a:r>
              <a:rPr lang="en-US" sz="2800">
                <a:solidFill>
                  <a:prstClr val="black"/>
                </a:solidFill>
                <a:latin typeface="Verdana" panose="020B0604030504040204" pitchFamily="34" charset="0"/>
                <a:ea typeface="Verdana" panose="020B0604030504040204" pitchFamily="34" charset="0"/>
              </a:rPr>
              <a:t>Explain what is happening in this diagram. </a:t>
            </a:r>
          </a:p>
          <a:p>
            <a:pPr marL="0" indent="0" defTabSz="1005840">
              <a:buFont typeface="+mj-lt"/>
              <a:buNone/>
            </a:pPr>
            <a:r>
              <a:rPr lang="en-US" sz="2800">
                <a:solidFill>
                  <a:prstClr val="black"/>
                </a:solidFill>
                <a:latin typeface="Verdana" panose="020B0604030504040204" pitchFamily="34" charset="0"/>
                <a:ea typeface="Verdana" panose="020B0604030504040204" pitchFamily="34" charset="0"/>
              </a:rPr>
              <a:t>Also, describe what heat transfer process is taking place.</a:t>
            </a:r>
            <a:endParaRPr lang="en-US" sz="2800" dirty="0">
              <a:solidFill>
                <a:prstClr val="black"/>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61EA24AD-9F3D-4E63-BE36-F669D3383012}"/>
              </a:ext>
            </a:extLst>
          </p:cNvPr>
          <p:cNvSpPr txBox="1"/>
          <p:nvPr userDrawn="1"/>
        </p:nvSpPr>
        <p:spPr>
          <a:xfrm>
            <a:off x="4089328" y="47691"/>
            <a:ext cx="2805994"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Question 2</a:t>
            </a:r>
          </a:p>
        </p:txBody>
      </p:sp>
      <p:pic>
        <p:nvPicPr>
          <p:cNvPr id="7" name="Picture 6">
            <a:extLst>
              <a:ext uri="{FF2B5EF4-FFF2-40B4-BE49-F238E27FC236}">
                <a16:creationId xmlns:a16="http://schemas.microsoft.com/office/drawing/2014/main" id="{CE0F1DBB-CFB4-4BA6-BDA5-F85B8496753F}"/>
              </a:ext>
            </a:extLst>
          </p:cNvPr>
          <p:cNvPicPr>
            <a:picLocks noChangeAspect="1"/>
          </p:cNvPicPr>
          <p:nvPr userDrawn="1"/>
        </p:nvPicPr>
        <p:blipFill>
          <a:blip r:embed="rId2"/>
          <a:stretch>
            <a:fillRect/>
          </a:stretch>
        </p:blipFill>
        <p:spPr>
          <a:xfrm>
            <a:off x="4257711" y="3356869"/>
            <a:ext cx="3083528" cy="1462231"/>
          </a:xfrm>
          <a:prstGeom prst="rect">
            <a:avLst/>
          </a:prstGeom>
          <a:ln>
            <a:solidFill>
              <a:schemeClr val="tx1"/>
            </a:solidFill>
          </a:ln>
        </p:spPr>
      </p:pic>
      <p:sp>
        <p:nvSpPr>
          <p:cNvPr id="3" name="Rectangle 2">
            <a:extLst>
              <a:ext uri="{FF2B5EF4-FFF2-40B4-BE49-F238E27FC236}">
                <a16:creationId xmlns:a16="http://schemas.microsoft.com/office/drawing/2014/main" id="{4505DFFB-8B01-4114-B056-13798A7A2AF8}"/>
              </a:ext>
            </a:extLst>
          </p:cNvPr>
          <p:cNvSpPr/>
          <p:nvPr userDrawn="1"/>
        </p:nvSpPr>
        <p:spPr>
          <a:xfrm>
            <a:off x="116958" y="126922"/>
            <a:ext cx="2243470"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enter your answers in the Write It section of the Google Form.</a:t>
            </a:r>
            <a:endPar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754683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Write I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BA33A4-3EBF-477D-90B2-C11447EBE43F}"/>
              </a:ext>
            </a:extLst>
          </p:cNvPr>
          <p:cNvSpPr txBox="1"/>
          <p:nvPr userDrawn="1"/>
        </p:nvSpPr>
        <p:spPr>
          <a:xfrm>
            <a:off x="2865496" y="771256"/>
            <a:ext cx="5867958" cy="2677656"/>
          </a:xfrm>
          <a:custGeom>
            <a:avLst/>
            <a:gdLst>
              <a:gd name="connsiteX0" fmla="*/ 0 w 5867958"/>
              <a:gd name="connsiteY0" fmla="*/ 0 h 2677656"/>
              <a:gd name="connsiteX1" fmla="*/ 586796 w 5867958"/>
              <a:gd name="connsiteY1" fmla="*/ 0 h 2677656"/>
              <a:gd name="connsiteX2" fmla="*/ 1056232 w 5867958"/>
              <a:gd name="connsiteY2" fmla="*/ 0 h 2677656"/>
              <a:gd name="connsiteX3" fmla="*/ 1760387 w 5867958"/>
              <a:gd name="connsiteY3" fmla="*/ 0 h 2677656"/>
              <a:gd name="connsiteX4" fmla="*/ 2229824 w 5867958"/>
              <a:gd name="connsiteY4" fmla="*/ 0 h 2677656"/>
              <a:gd name="connsiteX5" fmla="*/ 2640581 w 5867958"/>
              <a:gd name="connsiteY5" fmla="*/ 0 h 2677656"/>
              <a:gd name="connsiteX6" fmla="*/ 3344736 w 5867958"/>
              <a:gd name="connsiteY6" fmla="*/ 0 h 2677656"/>
              <a:gd name="connsiteX7" fmla="*/ 3931532 w 5867958"/>
              <a:gd name="connsiteY7" fmla="*/ 0 h 2677656"/>
              <a:gd name="connsiteX8" fmla="*/ 4342289 w 5867958"/>
              <a:gd name="connsiteY8" fmla="*/ 0 h 2677656"/>
              <a:gd name="connsiteX9" fmla="*/ 4929085 w 5867958"/>
              <a:gd name="connsiteY9" fmla="*/ 0 h 2677656"/>
              <a:gd name="connsiteX10" fmla="*/ 5867958 w 5867958"/>
              <a:gd name="connsiteY10" fmla="*/ 0 h 2677656"/>
              <a:gd name="connsiteX11" fmla="*/ 5867958 w 5867958"/>
              <a:gd name="connsiteY11" fmla="*/ 535531 h 2677656"/>
              <a:gd name="connsiteX12" fmla="*/ 5867958 w 5867958"/>
              <a:gd name="connsiteY12" fmla="*/ 1044286 h 2677656"/>
              <a:gd name="connsiteX13" fmla="*/ 5867958 w 5867958"/>
              <a:gd name="connsiteY13" fmla="*/ 1526264 h 2677656"/>
              <a:gd name="connsiteX14" fmla="*/ 5867958 w 5867958"/>
              <a:gd name="connsiteY14" fmla="*/ 2008242 h 2677656"/>
              <a:gd name="connsiteX15" fmla="*/ 5867958 w 5867958"/>
              <a:gd name="connsiteY15" fmla="*/ 2677656 h 2677656"/>
              <a:gd name="connsiteX16" fmla="*/ 5339842 w 5867958"/>
              <a:gd name="connsiteY16" fmla="*/ 2677656 h 2677656"/>
              <a:gd name="connsiteX17" fmla="*/ 4811726 w 5867958"/>
              <a:gd name="connsiteY17" fmla="*/ 2677656 h 2677656"/>
              <a:gd name="connsiteX18" fmla="*/ 4342289 w 5867958"/>
              <a:gd name="connsiteY18" fmla="*/ 2677656 h 2677656"/>
              <a:gd name="connsiteX19" fmla="*/ 3696814 w 5867958"/>
              <a:gd name="connsiteY19" fmla="*/ 2677656 h 2677656"/>
              <a:gd name="connsiteX20" fmla="*/ 3286056 w 5867958"/>
              <a:gd name="connsiteY20" fmla="*/ 2677656 h 2677656"/>
              <a:gd name="connsiteX21" fmla="*/ 2640581 w 5867958"/>
              <a:gd name="connsiteY21" fmla="*/ 2677656 h 2677656"/>
              <a:gd name="connsiteX22" fmla="*/ 2229824 w 5867958"/>
              <a:gd name="connsiteY22" fmla="*/ 2677656 h 2677656"/>
              <a:gd name="connsiteX23" fmla="*/ 1701708 w 5867958"/>
              <a:gd name="connsiteY23" fmla="*/ 2677656 h 2677656"/>
              <a:gd name="connsiteX24" fmla="*/ 1056232 w 5867958"/>
              <a:gd name="connsiteY24" fmla="*/ 2677656 h 2677656"/>
              <a:gd name="connsiteX25" fmla="*/ 586796 w 5867958"/>
              <a:gd name="connsiteY25" fmla="*/ 2677656 h 2677656"/>
              <a:gd name="connsiteX26" fmla="*/ 0 w 5867958"/>
              <a:gd name="connsiteY26" fmla="*/ 2677656 h 2677656"/>
              <a:gd name="connsiteX27" fmla="*/ 0 w 5867958"/>
              <a:gd name="connsiteY27" fmla="*/ 2115348 h 2677656"/>
              <a:gd name="connsiteX28" fmla="*/ 0 w 5867958"/>
              <a:gd name="connsiteY28" fmla="*/ 1579817 h 2677656"/>
              <a:gd name="connsiteX29" fmla="*/ 0 w 5867958"/>
              <a:gd name="connsiteY29" fmla="*/ 990733 h 2677656"/>
              <a:gd name="connsiteX30" fmla="*/ 0 w 5867958"/>
              <a:gd name="connsiteY30" fmla="*/ 0 h 267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67958" h="2677656" extrusionOk="0">
                <a:moveTo>
                  <a:pt x="0" y="0"/>
                </a:moveTo>
                <a:cubicBezTo>
                  <a:pt x="178393" y="-9186"/>
                  <a:pt x="386501" y="13027"/>
                  <a:pt x="586796" y="0"/>
                </a:cubicBezTo>
                <a:cubicBezTo>
                  <a:pt x="787091" y="-13027"/>
                  <a:pt x="864671" y="21887"/>
                  <a:pt x="1056232" y="0"/>
                </a:cubicBezTo>
                <a:cubicBezTo>
                  <a:pt x="1247793" y="-21887"/>
                  <a:pt x="1573044" y="65074"/>
                  <a:pt x="1760387" y="0"/>
                </a:cubicBezTo>
                <a:cubicBezTo>
                  <a:pt x="1947731" y="-65074"/>
                  <a:pt x="2106354" y="26814"/>
                  <a:pt x="2229824" y="0"/>
                </a:cubicBezTo>
                <a:cubicBezTo>
                  <a:pt x="2353294" y="-26814"/>
                  <a:pt x="2463123" y="18726"/>
                  <a:pt x="2640581" y="0"/>
                </a:cubicBezTo>
                <a:cubicBezTo>
                  <a:pt x="2818039" y="-18726"/>
                  <a:pt x="3020476" y="19457"/>
                  <a:pt x="3344736" y="0"/>
                </a:cubicBezTo>
                <a:cubicBezTo>
                  <a:pt x="3668997" y="-19457"/>
                  <a:pt x="3689598" y="59220"/>
                  <a:pt x="3931532" y="0"/>
                </a:cubicBezTo>
                <a:cubicBezTo>
                  <a:pt x="4173466" y="-59220"/>
                  <a:pt x="4195184" y="21676"/>
                  <a:pt x="4342289" y="0"/>
                </a:cubicBezTo>
                <a:cubicBezTo>
                  <a:pt x="4489394" y="-21676"/>
                  <a:pt x="4797041" y="65465"/>
                  <a:pt x="4929085" y="0"/>
                </a:cubicBezTo>
                <a:cubicBezTo>
                  <a:pt x="5061129" y="-65465"/>
                  <a:pt x="5509759" y="56790"/>
                  <a:pt x="5867958" y="0"/>
                </a:cubicBezTo>
                <a:cubicBezTo>
                  <a:pt x="5898923" y="197004"/>
                  <a:pt x="5807908" y="286942"/>
                  <a:pt x="5867958" y="535531"/>
                </a:cubicBezTo>
                <a:cubicBezTo>
                  <a:pt x="5928008" y="784120"/>
                  <a:pt x="5832926" y="941786"/>
                  <a:pt x="5867958" y="1044286"/>
                </a:cubicBezTo>
                <a:cubicBezTo>
                  <a:pt x="5902990" y="1146787"/>
                  <a:pt x="5864511" y="1374568"/>
                  <a:pt x="5867958" y="1526264"/>
                </a:cubicBezTo>
                <a:cubicBezTo>
                  <a:pt x="5871405" y="1677960"/>
                  <a:pt x="5822439" y="1774506"/>
                  <a:pt x="5867958" y="2008242"/>
                </a:cubicBezTo>
                <a:cubicBezTo>
                  <a:pt x="5913477" y="2241978"/>
                  <a:pt x="5830970" y="2530525"/>
                  <a:pt x="5867958" y="2677656"/>
                </a:cubicBezTo>
                <a:cubicBezTo>
                  <a:pt x="5694004" y="2735333"/>
                  <a:pt x="5501294" y="2670962"/>
                  <a:pt x="5339842" y="2677656"/>
                </a:cubicBezTo>
                <a:cubicBezTo>
                  <a:pt x="5178390" y="2684350"/>
                  <a:pt x="4919619" y="2627866"/>
                  <a:pt x="4811726" y="2677656"/>
                </a:cubicBezTo>
                <a:cubicBezTo>
                  <a:pt x="4703833" y="2727446"/>
                  <a:pt x="4492262" y="2673317"/>
                  <a:pt x="4342289" y="2677656"/>
                </a:cubicBezTo>
                <a:cubicBezTo>
                  <a:pt x="4192316" y="2681995"/>
                  <a:pt x="3874321" y="2640758"/>
                  <a:pt x="3696814" y="2677656"/>
                </a:cubicBezTo>
                <a:cubicBezTo>
                  <a:pt x="3519307" y="2714554"/>
                  <a:pt x="3468677" y="2662316"/>
                  <a:pt x="3286056" y="2677656"/>
                </a:cubicBezTo>
                <a:cubicBezTo>
                  <a:pt x="3103435" y="2692996"/>
                  <a:pt x="2956620" y="2653722"/>
                  <a:pt x="2640581" y="2677656"/>
                </a:cubicBezTo>
                <a:cubicBezTo>
                  <a:pt x="2324543" y="2701590"/>
                  <a:pt x="2403701" y="2638470"/>
                  <a:pt x="2229824" y="2677656"/>
                </a:cubicBezTo>
                <a:cubicBezTo>
                  <a:pt x="2055947" y="2716842"/>
                  <a:pt x="1853087" y="2667557"/>
                  <a:pt x="1701708" y="2677656"/>
                </a:cubicBezTo>
                <a:cubicBezTo>
                  <a:pt x="1550329" y="2687755"/>
                  <a:pt x="1229599" y="2606299"/>
                  <a:pt x="1056232" y="2677656"/>
                </a:cubicBezTo>
                <a:cubicBezTo>
                  <a:pt x="882865" y="2749013"/>
                  <a:pt x="726287" y="2633984"/>
                  <a:pt x="586796" y="2677656"/>
                </a:cubicBezTo>
                <a:cubicBezTo>
                  <a:pt x="447305" y="2721328"/>
                  <a:pt x="194537" y="2657849"/>
                  <a:pt x="0" y="2677656"/>
                </a:cubicBezTo>
                <a:cubicBezTo>
                  <a:pt x="-66347" y="2446492"/>
                  <a:pt x="23973" y="2238617"/>
                  <a:pt x="0" y="2115348"/>
                </a:cubicBezTo>
                <a:cubicBezTo>
                  <a:pt x="-23973" y="1992079"/>
                  <a:pt x="34447" y="1796498"/>
                  <a:pt x="0" y="1579817"/>
                </a:cubicBezTo>
                <a:cubicBezTo>
                  <a:pt x="-34447" y="1363136"/>
                  <a:pt x="49943" y="1258551"/>
                  <a:pt x="0" y="990733"/>
                </a:cubicBezTo>
                <a:cubicBezTo>
                  <a:pt x="-49943" y="722915"/>
                  <a:pt x="27143" y="357050"/>
                  <a:pt x="0" y="0"/>
                </a:cubicBezTo>
                <a:close/>
              </a:path>
            </a:pathLst>
          </a:custGeom>
          <a:noFill/>
          <a:ln w="19050">
            <a:solidFill>
              <a:srgbClr val="FFC000"/>
            </a:solidFill>
            <a:extLst>
              <a:ext uri="{C807C97D-BFC1-408E-A445-0C87EB9F89A2}">
                <ask:lineSketchStyleProps xmlns:ask="http://schemas.microsoft.com/office/drawing/2018/sketchyshapes" sd="2420881638">
                  <a:prstGeom prst="rect">
                    <a:avLst/>
                  </a:prstGeom>
                  <ask:type>
                    <ask:lineSketchScribble/>
                  </ask:type>
                </ask:lineSketchStyleProps>
              </a:ext>
            </a:extLst>
          </a:ln>
        </p:spPr>
        <p:txBody>
          <a:bodyPr wrap="square" rtlCol="0">
            <a:spAutoFit/>
          </a:bodyPr>
          <a:lstStyle/>
          <a:p>
            <a:pPr marL="0" marR="0" lvl="0" indent="0" algn="l" defTabSz="1005840" rtl="0" eaLnBrk="1" fontAlgn="auto" latinLnBrk="0" hangingPunct="1">
              <a:lnSpc>
                <a:spcPct val="100000"/>
              </a:lnSpc>
              <a:spcBef>
                <a:spcPts val="0"/>
              </a:spcBef>
              <a:spcAft>
                <a:spcPts val="0"/>
              </a:spcAft>
              <a:buClrTx/>
              <a:buSzTx/>
              <a:buFont typeface="+mj-lt"/>
              <a:buNone/>
              <a:tabLst/>
              <a:defRPr/>
            </a:pPr>
            <a:r>
              <a:rPr lang="en-US" sz="2800" dirty="0">
                <a:solidFill>
                  <a:prstClr val="black"/>
                </a:solidFill>
                <a:latin typeface="Verdana" panose="020B0604030504040204" pitchFamily="34" charset="0"/>
                <a:ea typeface="Verdana" panose="020B0604030504040204" pitchFamily="34" charset="0"/>
              </a:rPr>
              <a:t>Explain why it’s much colder at the bottom of a pool than at the top. Also, describe what heat transfer process(es) is taking place.</a:t>
            </a:r>
          </a:p>
          <a:p>
            <a:pPr marL="0" marR="0" lvl="0" indent="0" algn="l" defTabSz="1005840" rtl="0" eaLnBrk="1" fontAlgn="auto" latinLnBrk="0" hangingPunct="1">
              <a:lnSpc>
                <a:spcPct val="100000"/>
              </a:lnSpc>
              <a:spcBef>
                <a:spcPts val="0"/>
              </a:spcBef>
              <a:spcAft>
                <a:spcPts val="0"/>
              </a:spcAft>
              <a:buClrTx/>
              <a:buSzTx/>
              <a:buFont typeface="+mj-lt"/>
              <a:buNone/>
              <a:tabLst/>
              <a:defRPr/>
            </a:pPr>
            <a:endParaRPr lang="en-US" sz="2800" dirty="0">
              <a:solidFill>
                <a:prstClr val="black"/>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61EA24AD-9F3D-4E63-BE36-F669D3383012}"/>
              </a:ext>
            </a:extLst>
          </p:cNvPr>
          <p:cNvSpPr txBox="1"/>
          <p:nvPr userDrawn="1"/>
        </p:nvSpPr>
        <p:spPr>
          <a:xfrm>
            <a:off x="4089328" y="47691"/>
            <a:ext cx="2805994"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Question 3</a:t>
            </a:r>
          </a:p>
        </p:txBody>
      </p:sp>
      <p:sp>
        <p:nvSpPr>
          <p:cNvPr id="3" name="Rectangle 2">
            <a:extLst>
              <a:ext uri="{FF2B5EF4-FFF2-40B4-BE49-F238E27FC236}">
                <a16:creationId xmlns:a16="http://schemas.microsoft.com/office/drawing/2014/main" id="{D2E4B337-69BB-492A-BA5D-0BB6C373293D}"/>
              </a:ext>
            </a:extLst>
          </p:cNvPr>
          <p:cNvSpPr/>
          <p:nvPr userDrawn="1"/>
        </p:nvSpPr>
        <p:spPr>
          <a:xfrm>
            <a:off x="116958" y="126922"/>
            <a:ext cx="2243470"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enter your answers in the Write It section of the Google Form.</a:t>
            </a:r>
            <a:endPar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294836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rganize I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832853-859B-4D73-B832-9035DEB0D551}"/>
              </a:ext>
            </a:extLst>
          </p:cNvPr>
          <p:cNvSpPr txBox="1"/>
          <p:nvPr userDrawn="1"/>
        </p:nvSpPr>
        <p:spPr>
          <a:xfrm>
            <a:off x="2859599" y="1043803"/>
            <a:ext cx="1674375" cy="400110"/>
          </a:xfrm>
          <a:prstGeom prst="rect">
            <a:avLst/>
          </a:prstGeom>
          <a:noFill/>
          <a:ln w="76200">
            <a:solidFill>
              <a:srgbClr val="FFC000"/>
            </a:solidFill>
          </a:ln>
        </p:spPr>
        <p:txBody>
          <a:bodyPr wrap="square" rtlCol="0">
            <a:spAutoFit/>
          </a:bodyPr>
          <a:lstStyle/>
          <a:p>
            <a:pPr algn="ctr" defTabSz="1005840"/>
            <a:r>
              <a:rPr lang="en-US" sz="2000" dirty="0">
                <a:solidFill>
                  <a:prstClr val="black"/>
                </a:solidFill>
                <a:latin typeface="Verdana" panose="020B0604030504040204" pitchFamily="34" charset="0"/>
                <a:ea typeface="Verdana" panose="020B0604030504040204" pitchFamily="34" charset="0"/>
              </a:rPr>
              <a:t>Radiation</a:t>
            </a:r>
          </a:p>
        </p:txBody>
      </p:sp>
      <p:sp>
        <p:nvSpPr>
          <p:cNvPr id="4" name="TextBox 3">
            <a:extLst>
              <a:ext uri="{FF2B5EF4-FFF2-40B4-BE49-F238E27FC236}">
                <a16:creationId xmlns:a16="http://schemas.microsoft.com/office/drawing/2014/main" id="{26FF7A00-B612-44E8-A9DA-A0621FFB510A}"/>
              </a:ext>
            </a:extLst>
          </p:cNvPr>
          <p:cNvSpPr txBox="1"/>
          <p:nvPr userDrawn="1"/>
        </p:nvSpPr>
        <p:spPr>
          <a:xfrm>
            <a:off x="4978672" y="1043803"/>
            <a:ext cx="1674375" cy="400110"/>
          </a:xfrm>
          <a:prstGeom prst="rect">
            <a:avLst/>
          </a:prstGeom>
          <a:noFill/>
          <a:ln w="76200">
            <a:solidFill>
              <a:srgbClr val="FFC000"/>
            </a:solidFill>
          </a:ln>
        </p:spPr>
        <p:txBody>
          <a:bodyPr wrap="square" rtlCol="0">
            <a:spAutoFit/>
          </a:bodyPr>
          <a:lstStyle/>
          <a:p>
            <a:pPr algn="ctr" defTabSz="1005840"/>
            <a:r>
              <a:rPr lang="en-US" sz="2000" dirty="0">
                <a:solidFill>
                  <a:prstClr val="black"/>
                </a:solidFill>
                <a:latin typeface="Verdana" panose="020B0604030504040204" pitchFamily="34" charset="0"/>
                <a:ea typeface="Verdana" panose="020B0604030504040204" pitchFamily="34" charset="0"/>
              </a:rPr>
              <a:t>Conduction</a:t>
            </a:r>
          </a:p>
        </p:txBody>
      </p:sp>
      <p:sp>
        <p:nvSpPr>
          <p:cNvPr id="5" name="TextBox 4">
            <a:extLst>
              <a:ext uri="{FF2B5EF4-FFF2-40B4-BE49-F238E27FC236}">
                <a16:creationId xmlns:a16="http://schemas.microsoft.com/office/drawing/2014/main" id="{396E1B73-ADBC-4F77-A396-909F8B26E112}"/>
              </a:ext>
            </a:extLst>
          </p:cNvPr>
          <p:cNvSpPr txBox="1"/>
          <p:nvPr userDrawn="1"/>
        </p:nvSpPr>
        <p:spPr>
          <a:xfrm>
            <a:off x="7090110" y="1043803"/>
            <a:ext cx="1674375" cy="400110"/>
          </a:xfrm>
          <a:prstGeom prst="rect">
            <a:avLst/>
          </a:prstGeom>
          <a:noFill/>
          <a:ln w="76200">
            <a:solidFill>
              <a:srgbClr val="FFC000"/>
            </a:solidFill>
          </a:ln>
        </p:spPr>
        <p:txBody>
          <a:bodyPr wrap="square" rtlCol="0">
            <a:spAutoFit/>
          </a:bodyPr>
          <a:lstStyle/>
          <a:p>
            <a:pPr algn="ctr" defTabSz="1005840"/>
            <a:r>
              <a:rPr lang="en-US" sz="2000" dirty="0">
                <a:solidFill>
                  <a:prstClr val="black"/>
                </a:solidFill>
                <a:latin typeface="Verdana" panose="020B0604030504040204" pitchFamily="34" charset="0"/>
                <a:ea typeface="Verdana" panose="020B0604030504040204" pitchFamily="34" charset="0"/>
              </a:rPr>
              <a:t>Convection</a:t>
            </a:r>
          </a:p>
        </p:txBody>
      </p:sp>
      <p:sp>
        <p:nvSpPr>
          <p:cNvPr id="8" name="Rectangle 7">
            <a:extLst>
              <a:ext uri="{FF2B5EF4-FFF2-40B4-BE49-F238E27FC236}">
                <a16:creationId xmlns:a16="http://schemas.microsoft.com/office/drawing/2014/main" id="{3BFCF5EB-39DF-41DA-9A63-E2805C24B7FC}"/>
              </a:ext>
            </a:extLst>
          </p:cNvPr>
          <p:cNvSpPr/>
          <p:nvPr userDrawn="1"/>
        </p:nvSpPr>
        <p:spPr>
          <a:xfrm>
            <a:off x="2841822" y="1675682"/>
            <a:ext cx="1709928" cy="420624"/>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03FC39C-5704-444B-9B2B-9218E807753A}"/>
              </a:ext>
            </a:extLst>
          </p:cNvPr>
          <p:cNvSpPr/>
          <p:nvPr userDrawn="1"/>
        </p:nvSpPr>
        <p:spPr>
          <a:xfrm>
            <a:off x="2841822" y="2243821"/>
            <a:ext cx="1709928" cy="420624"/>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9933FE9-C938-4C55-BE1F-75182A9C140E}"/>
              </a:ext>
            </a:extLst>
          </p:cNvPr>
          <p:cNvSpPr/>
          <p:nvPr userDrawn="1"/>
        </p:nvSpPr>
        <p:spPr>
          <a:xfrm>
            <a:off x="4957077" y="1675682"/>
            <a:ext cx="1709928" cy="420624"/>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0F0B73-D704-430A-8830-E19290D2DDB6}"/>
              </a:ext>
            </a:extLst>
          </p:cNvPr>
          <p:cNvSpPr/>
          <p:nvPr userDrawn="1"/>
        </p:nvSpPr>
        <p:spPr>
          <a:xfrm>
            <a:off x="4957077" y="2243821"/>
            <a:ext cx="1709928" cy="420624"/>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D83914A-A548-4E3A-A00C-EC43B1058512}"/>
              </a:ext>
            </a:extLst>
          </p:cNvPr>
          <p:cNvSpPr/>
          <p:nvPr userDrawn="1"/>
        </p:nvSpPr>
        <p:spPr>
          <a:xfrm>
            <a:off x="7072333" y="1675682"/>
            <a:ext cx="1709928" cy="420624"/>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A7422A5-27D9-4744-9367-CA599BA94A1C}"/>
              </a:ext>
            </a:extLst>
          </p:cNvPr>
          <p:cNvSpPr/>
          <p:nvPr userDrawn="1"/>
        </p:nvSpPr>
        <p:spPr>
          <a:xfrm>
            <a:off x="7072333" y="2243821"/>
            <a:ext cx="1709928" cy="420624"/>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015BB66-DFDD-4AB8-9A38-BF11808B4A77}"/>
              </a:ext>
            </a:extLst>
          </p:cNvPr>
          <p:cNvSpPr/>
          <p:nvPr userDrawn="1"/>
        </p:nvSpPr>
        <p:spPr>
          <a:xfrm>
            <a:off x="7072333" y="2811959"/>
            <a:ext cx="1709928" cy="420624"/>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5B0B787-E7EA-4343-A867-5BF553BA4691}"/>
              </a:ext>
            </a:extLst>
          </p:cNvPr>
          <p:cNvSpPr/>
          <p:nvPr userDrawn="1"/>
        </p:nvSpPr>
        <p:spPr>
          <a:xfrm>
            <a:off x="4957077" y="2811959"/>
            <a:ext cx="1709928" cy="420624"/>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4F49EB-FB3C-4AF6-AAEA-DAAD3DFB0FD2}"/>
              </a:ext>
            </a:extLst>
          </p:cNvPr>
          <p:cNvSpPr/>
          <p:nvPr userDrawn="1"/>
        </p:nvSpPr>
        <p:spPr>
          <a:xfrm>
            <a:off x="151249" y="24537"/>
            <a:ext cx="2178424" cy="738664"/>
          </a:xfrm>
          <a:prstGeom prst="rect">
            <a:avLst/>
          </a:prstGeom>
        </p:spPr>
        <p:txBody>
          <a:bodyPr wrap="square">
            <a:spAutoFit/>
          </a:bodyPr>
          <a:lstStyle/>
          <a:p>
            <a:pPr marL="0" indent="0" defTabSz="1005840">
              <a:buFont typeface="+mj-lt"/>
              <a:buNone/>
            </a:pPr>
            <a:r>
              <a:rPr lang="en-US" sz="1400" dirty="0">
                <a:solidFill>
                  <a:prstClr val="black"/>
                </a:solidFill>
                <a:latin typeface="Verdana" panose="020B0604030504040204" pitchFamily="34" charset="0"/>
                <a:ea typeface="Verdana" panose="020B0604030504040204" pitchFamily="34" charset="0"/>
              </a:rPr>
              <a:t>Match the scenario</a:t>
            </a:r>
            <a:br>
              <a:rPr lang="en-US" sz="1400" dirty="0">
                <a:solidFill>
                  <a:prstClr val="black"/>
                </a:solidFill>
                <a:latin typeface="Verdana" panose="020B0604030504040204" pitchFamily="34" charset="0"/>
                <a:ea typeface="Verdana" panose="020B0604030504040204" pitchFamily="34" charset="0"/>
              </a:rPr>
            </a:br>
            <a:r>
              <a:rPr lang="en-US" sz="1400" dirty="0">
                <a:solidFill>
                  <a:prstClr val="black"/>
                </a:solidFill>
                <a:latin typeface="Verdana" panose="020B0604030504040204" pitchFamily="34" charset="0"/>
                <a:ea typeface="Verdana" panose="020B0604030504040204" pitchFamily="34" charset="0"/>
              </a:rPr>
              <a:t>to the type of </a:t>
            </a:r>
            <a:br>
              <a:rPr lang="en-US" sz="1400" dirty="0">
                <a:solidFill>
                  <a:prstClr val="black"/>
                </a:solidFill>
                <a:latin typeface="Verdana" panose="020B0604030504040204" pitchFamily="34" charset="0"/>
                <a:ea typeface="Verdana" panose="020B0604030504040204" pitchFamily="34" charset="0"/>
              </a:rPr>
            </a:br>
            <a:r>
              <a:rPr lang="en-US" sz="1400" dirty="0">
                <a:solidFill>
                  <a:prstClr val="black"/>
                </a:solidFill>
                <a:latin typeface="Verdana" panose="020B0604030504040204" pitchFamily="34" charset="0"/>
                <a:ea typeface="Verdana" panose="020B0604030504040204" pitchFamily="34" charset="0"/>
              </a:rPr>
              <a:t>energy transfer.</a:t>
            </a:r>
          </a:p>
        </p:txBody>
      </p:sp>
      <p:pic>
        <p:nvPicPr>
          <p:cNvPr id="9" name="Picture 8" descr="A picture containing drawing&#10;&#10;Description automatically generated">
            <a:extLst>
              <a:ext uri="{FF2B5EF4-FFF2-40B4-BE49-F238E27FC236}">
                <a16:creationId xmlns:a16="http://schemas.microsoft.com/office/drawing/2014/main" id="{A76BA779-9D39-454B-B7C1-EB9CD61810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9760" y="214561"/>
            <a:ext cx="641565" cy="640080"/>
          </a:xfrm>
          <a:prstGeom prst="rect">
            <a:avLst/>
          </a:prstGeom>
        </p:spPr>
      </p:pic>
      <p:sp>
        <p:nvSpPr>
          <p:cNvPr id="2" name="TextBox 1">
            <a:extLst>
              <a:ext uri="{FF2B5EF4-FFF2-40B4-BE49-F238E27FC236}">
                <a16:creationId xmlns:a16="http://schemas.microsoft.com/office/drawing/2014/main" id="{B4359FDD-74A0-43E5-95D5-10F301CD345B}"/>
              </a:ext>
            </a:extLst>
          </p:cNvPr>
          <p:cNvSpPr txBox="1"/>
          <p:nvPr userDrawn="1"/>
        </p:nvSpPr>
        <p:spPr>
          <a:xfrm>
            <a:off x="2779057" y="4383656"/>
            <a:ext cx="606596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Once complete, take a screenshot of this slide and insert the picture in the Organize It section of your Google Form.</a:t>
            </a:r>
            <a:endParaRPr kumimoji="0" 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593241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llustrate 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E3EBA2-D973-4F8B-8777-9A6FC0F6E2F4}"/>
              </a:ext>
            </a:extLst>
          </p:cNvPr>
          <p:cNvSpPr/>
          <p:nvPr userDrawn="1"/>
        </p:nvSpPr>
        <p:spPr>
          <a:xfrm>
            <a:off x="2750664" y="1021129"/>
            <a:ext cx="6150740" cy="2754600"/>
          </a:xfrm>
          <a:custGeom>
            <a:avLst/>
            <a:gdLst>
              <a:gd name="connsiteX0" fmla="*/ 0 w 6150740"/>
              <a:gd name="connsiteY0" fmla="*/ 0 h 2754600"/>
              <a:gd name="connsiteX1" fmla="*/ 497651 w 6150740"/>
              <a:gd name="connsiteY1" fmla="*/ 0 h 2754600"/>
              <a:gd name="connsiteX2" fmla="*/ 1118316 w 6150740"/>
              <a:gd name="connsiteY2" fmla="*/ 0 h 2754600"/>
              <a:gd name="connsiteX3" fmla="*/ 1615967 w 6150740"/>
              <a:gd name="connsiteY3" fmla="*/ 0 h 2754600"/>
              <a:gd name="connsiteX4" fmla="*/ 2113618 w 6150740"/>
              <a:gd name="connsiteY4" fmla="*/ 0 h 2754600"/>
              <a:gd name="connsiteX5" fmla="*/ 2795791 w 6150740"/>
              <a:gd name="connsiteY5" fmla="*/ 0 h 2754600"/>
              <a:gd name="connsiteX6" fmla="*/ 3231934 w 6150740"/>
              <a:gd name="connsiteY6" fmla="*/ 0 h 2754600"/>
              <a:gd name="connsiteX7" fmla="*/ 3852600 w 6150740"/>
              <a:gd name="connsiteY7" fmla="*/ 0 h 2754600"/>
              <a:gd name="connsiteX8" fmla="*/ 4288743 w 6150740"/>
              <a:gd name="connsiteY8" fmla="*/ 0 h 2754600"/>
              <a:gd name="connsiteX9" fmla="*/ 4909409 w 6150740"/>
              <a:gd name="connsiteY9" fmla="*/ 0 h 2754600"/>
              <a:gd name="connsiteX10" fmla="*/ 5591582 w 6150740"/>
              <a:gd name="connsiteY10" fmla="*/ 0 h 2754600"/>
              <a:gd name="connsiteX11" fmla="*/ 6150740 w 6150740"/>
              <a:gd name="connsiteY11" fmla="*/ 0 h 2754600"/>
              <a:gd name="connsiteX12" fmla="*/ 6150740 w 6150740"/>
              <a:gd name="connsiteY12" fmla="*/ 550920 h 2754600"/>
              <a:gd name="connsiteX13" fmla="*/ 6150740 w 6150740"/>
              <a:gd name="connsiteY13" fmla="*/ 1129386 h 2754600"/>
              <a:gd name="connsiteX14" fmla="*/ 6150740 w 6150740"/>
              <a:gd name="connsiteY14" fmla="*/ 1707852 h 2754600"/>
              <a:gd name="connsiteX15" fmla="*/ 6150740 w 6150740"/>
              <a:gd name="connsiteY15" fmla="*/ 2258772 h 2754600"/>
              <a:gd name="connsiteX16" fmla="*/ 6150740 w 6150740"/>
              <a:gd name="connsiteY16" fmla="*/ 2754600 h 2754600"/>
              <a:gd name="connsiteX17" fmla="*/ 5776104 w 6150740"/>
              <a:gd name="connsiteY17" fmla="*/ 2754600 h 2754600"/>
              <a:gd name="connsiteX18" fmla="*/ 5155438 w 6150740"/>
              <a:gd name="connsiteY18" fmla="*/ 2754600 h 2754600"/>
              <a:gd name="connsiteX19" fmla="*/ 4657788 w 6150740"/>
              <a:gd name="connsiteY19" fmla="*/ 2754600 h 2754600"/>
              <a:gd name="connsiteX20" fmla="*/ 4221644 w 6150740"/>
              <a:gd name="connsiteY20" fmla="*/ 2754600 h 2754600"/>
              <a:gd name="connsiteX21" fmla="*/ 3662486 w 6150740"/>
              <a:gd name="connsiteY21" fmla="*/ 2754600 h 2754600"/>
              <a:gd name="connsiteX22" fmla="*/ 3103328 w 6150740"/>
              <a:gd name="connsiteY22" fmla="*/ 2754600 h 2754600"/>
              <a:gd name="connsiteX23" fmla="*/ 2667185 w 6150740"/>
              <a:gd name="connsiteY23" fmla="*/ 2754600 h 2754600"/>
              <a:gd name="connsiteX24" fmla="*/ 2292549 w 6150740"/>
              <a:gd name="connsiteY24" fmla="*/ 2754600 h 2754600"/>
              <a:gd name="connsiteX25" fmla="*/ 1733390 w 6150740"/>
              <a:gd name="connsiteY25" fmla="*/ 2754600 h 2754600"/>
              <a:gd name="connsiteX26" fmla="*/ 1051217 w 6150740"/>
              <a:gd name="connsiteY26" fmla="*/ 2754600 h 2754600"/>
              <a:gd name="connsiteX27" fmla="*/ 492059 w 6150740"/>
              <a:gd name="connsiteY27" fmla="*/ 2754600 h 2754600"/>
              <a:gd name="connsiteX28" fmla="*/ 0 w 6150740"/>
              <a:gd name="connsiteY28" fmla="*/ 2754600 h 2754600"/>
              <a:gd name="connsiteX29" fmla="*/ 0 w 6150740"/>
              <a:gd name="connsiteY29" fmla="*/ 2231226 h 2754600"/>
              <a:gd name="connsiteX30" fmla="*/ 0 w 6150740"/>
              <a:gd name="connsiteY30" fmla="*/ 1652760 h 2754600"/>
              <a:gd name="connsiteX31" fmla="*/ 0 w 6150740"/>
              <a:gd name="connsiteY31" fmla="*/ 1074294 h 2754600"/>
              <a:gd name="connsiteX32" fmla="*/ 0 w 6150740"/>
              <a:gd name="connsiteY32" fmla="*/ 495828 h 2754600"/>
              <a:gd name="connsiteX33" fmla="*/ 0 w 6150740"/>
              <a:gd name="connsiteY33" fmla="*/ 0 h 275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50740" h="2754600" fill="none" extrusionOk="0">
                <a:moveTo>
                  <a:pt x="0" y="0"/>
                </a:moveTo>
                <a:cubicBezTo>
                  <a:pt x="142877" y="-637"/>
                  <a:pt x="276504" y="51385"/>
                  <a:pt x="497651" y="0"/>
                </a:cubicBezTo>
                <a:cubicBezTo>
                  <a:pt x="718798" y="-51385"/>
                  <a:pt x="928813" y="71700"/>
                  <a:pt x="1118316" y="0"/>
                </a:cubicBezTo>
                <a:cubicBezTo>
                  <a:pt x="1307819" y="-71700"/>
                  <a:pt x="1382989" y="14067"/>
                  <a:pt x="1615967" y="0"/>
                </a:cubicBezTo>
                <a:cubicBezTo>
                  <a:pt x="1848945" y="-14067"/>
                  <a:pt x="1930297" y="24275"/>
                  <a:pt x="2113618" y="0"/>
                </a:cubicBezTo>
                <a:cubicBezTo>
                  <a:pt x="2296939" y="-24275"/>
                  <a:pt x="2502052" y="38059"/>
                  <a:pt x="2795791" y="0"/>
                </a:cubicBezTo>
                <a:cubicBezTo>
                  <a:pt x="3089530" y="-38059"/>
                  <a:pt x="3131994" y="49699"/>
                  <a:pt x="3231934" y="0"/>
                </a:cubicBezTo>
                <a:cubicBezTo>
                  <a:pt x="3331874" y="-49699"/>
                  <a:pt x="3572404" y="27874"/>
                  <a:pt x="3852600" y="0"/>
                </a:cubicBezTo>
                <a:cubicBezTo>
                  <a:pt x="4132796" y="-27874"/>
                  <a:pt x="4187317" y="26296"/>
                  <a:pt x="4288743" y="0"/>
                </a:cubicBezTo>
                <a:cubicBezTo>
                  <a:pt x="4390169" y="-26296"/>
                  <a:pt x="4699223" y="21701"/>
                  <a:pt x="4909409" y="0"/>
                </a:cubicBezTo>
                <a:cubicBezTo>
                  <a:pt x="5119595" y="-21701"/>
                  <a:pt x="5301350" y="59050"/>
                  <a:pt x="5591582" y="0"/>
                </a:cubicBezTo>
                <a:cubicBezTo>
                  <a:pt x="5881814" y="-59050"/>
                  <a:pt x="6030669" y="43605"/>
                  <a:pt x="6150740" y="0"/>
                </a:cubicBezTo>
                <a:cubicBezTo>
                  <a:pt x="6151284" y="146036"/>
                  <a:pt x="6147220" y="320951"/>
                  <a:pt x="6150740" y="550920"/>
                </a:cubicBezTo>
                <a:cubicBezTo>
                  <a:pt x="6154260" y="780889"/>
                  <a:pt x="6143211" y="993201"/>
                  <a:pt x="6150740" y="1129386"/>
                </a:cubicBezTo>
                <a:cubicBezTo>
                  <a:pt x="6158269" y="1265571"/>
                  <a:pt x="6111219" y="1425047"/>
                  <a:pt x="6150740" y="1707852"/>
                </a:cubicBezTo>
                <a:cubicBezTo>
                  <a:pt x="6190261" y="1990657"/>
                  <a:pt x="6139723" y="1987007"/>
                  <a:pt x="6150740" y="2258772"/>
                </a:cubicBezTo>
                <a:cubicBezTo>
                  <a:pt x="6161757" y="2530537"/>
                  <a:pt x="6112363" y="2515226"/>
                  <a:pt x="6150740" y="2754600"/>
                </a:cubicBezTo>
                <a:cubicBezTo>
                  <a:pt x="5968911" y="2760721"/>
                  <a:pt x="5891976" y="2715458"/>
                  <a:pt x="5776104" y="2754600"/>
                </a:cubicBezTo>
                <a:cubicBezTo>
                  <a:pt x="5660232" y="2793742"/>
                  <a:pt x="5369763" y="2729987"/>
                  <a:pt x="5155438" y="2754600"/>
                </a:cubicBezTo>
                <a:cubicBezTo>
                  <a:pt x="4941113" y="2779213"/>
                  <a:pt x="4840868" y="2703776"/>
                  <a:pt x="4657788" y="2754600"/>
                </a:cubicBezTo>
                <a:cubicBezTo>
                  <a:pt x="4474708" y="2805424"/>
                  <a:pt x="4323922" y="2721707"/>
                  <a:pt x="4221644" y="2754600"/>
                </a:cubicBezTo>
                <a:cubicBezTo>
                  <a:pt x="4119366" y="2787493"/>
                  <a:pt x="3791259" y="2717736"/>
                  <a:pt x="3662486" y="2754600"/>
                </a:cubicBezTo>
                <a:cubicBezTo>
                  <a:pt x="3533713" y="2791464"/>
                  <a:pt x="3343478" y="2699041"/>
                  <a:pt x="3103328" y="2754600"/>
                </a:cubicBezTo>
                <a:cubicBezTo>
                  <a:pt x="2863178" y="2810159"/>
                  <a:pt x="2770647" y="2716048"/>
                  <a:pt x="2667185" y="2754600"/>
                </a:cubicBezTo>
                <a:cubicBezTo>
                  <a:pt x="2563723" y="2793152"/>
                  <a:pt x="2467239" y="2746211"/>
                  <a:pt x="2292549" y="2754600"/>
                </a:cubicBezTo>
                <a:cubicBezTo>
                  <a:pt x="2117859" y="2762989"/>
                  <a:pt x="2002459" y="2688760"/>
                  <a:pt x="1733390" y="2754600"/>
                </a:cubicBezTo>
                <a:cubicBezTo>
                  <a:pt x="1464321" y="2820440"/>
                  <a:pt x="1190201" y="2673750"/>
                  <a:pt x="1051217" y="2754600"/>
                </a:cubicBezTo>
                <a:cubicBezTo>
                  <a:pt x="912233" y="2835450"/>
                  <a:pt x="630098" y="2741007"/>
                  <a:pt x="492059" y="2754600"/>
                </a:cubicBezTo>
                <a:cubicBezTo>
                  <a:pt x="354020" y="2768193"/>
                  <a:pt x="236842" y="2701455"/>
                  <a:pt x="0" y="2754600"/>
                </a:cubicBezTo>
                <a:cubicBezTo>
                  <a:pt x="-4810" y="2623252"/>
                  <a:pt x="9312" y="2463158"/>
                  <a:pt x="0" y="2231226"/>
                </a:cubicBezTo>
                <a:cubicBezTo>
                  <a:pt x="-9312" y="1999294"/>
                  <a:pt x="24238" y="1830566"/>
                  <a:pt x="0" y="1652760"/>
                </a:cubicBezTo>
                <a:cubicBezTo>
                  <a:pt x="-24238" y="1474954"/>
                  <a:pt x="36767" y="1241650"/>
                  <a:pt x="0" y="1074294"/>
                </a:cubicBezTo>
                <a:cubicBezTo>
                  <a:pt x="-36767" y="906938"/>
                  <a:pt x="54561" y="619879"/>
                  <a:pt x="0" y="495828"/>
                </a:cubicBezTo>
                <a:cubicBezTo>
                  <a:pt x="-54561" y="371777"/>
                  <a:pt x="6259" y="229547"/>
                  <a:pt x="0" y="0"/>
                </a:cubicBezTo>
                <a:close/>
              </a:path>
              <a:path w="6150740" h="2754600" stroke="0" extrusionOk="0">
                <a:moveTo>
                  <a:pt x="0" y="0"/>
                </a:moveTo>
                <a:cubicBezTo>
                  <a:pt x="153116" y="-16706"/>
                  <a:pt x="316121" y="34069"/>
                  <a:pt x="559158" y="0"/>
                </a:cubicBezTo>
                <a:cubicBezTo>
                  <a:pt x="802195" y="-34069"/>
                  <a:pt x="924805" y="6528"/>
                  <a:pt x="1056809" y="0"/>
                </a:cubicBezTo>
                <a:cubicBezTo>
                  <a:pt x="1188813" y="-6528"/>
                  <a:pt x="1304695" y="809"/>
                  <a:pt x="1431445" y="0"/>
                </a:cubicBezTo>
                <a:cubicBezTo>
                  <a:pt x="1558195" y="-809"/>
                  <a:pt x="1813938" y="61479"/>
                  <a:pt x="1990603" y="0"/>
                </a:cubicBezTo>
                <a:cubicBezTo>
                  <a:pt x="2167268" y="-61479"/>
                  <a:pt x="2201240" y="27756"/>
                  <a:pt x="2365239" y="0"/>
                </a:cubicBezTo>
                <a:cubicBezTo>
                  <a:pt x="2529238" y="-27756"/>
                  <a:pt x="2746601" y="48345"/>
                  <a:pt x="3047412" y="0"/>
                </a:cubicBezTo>
                <a:cubicBezTo>
                  <a:pt x="3348223" y="-48345"/>
                  <a:pt x="3330216" y="19553"/>
                  <a:pt x="3422048" y="0"/>
                </a:cubicBezTo>
                <a:cubicBezTo>
                  <a:pt x="3513880" y="-19553"/>
                  <a:pt x="3672785" y="32756"/>
                  <a:pt x="3796684" y="0"/>
                </a:cubicBezTo>
                <a:cubicBezTo>
                  <a:pt x="3920583" y="-32756"/>
                  <a:pt x="4198217" y="53155"/>
                  <a:pt x="4478857" y="0"/>
                </a:cubicBezTo>
                <a:cubicBezTo>
                  <a:pt x="4759497" y="-53155"/>
                  <a:pt x="4890876" y="63442"/>
                  <a:pt x="5038015" y="0"/>
                </a:cubicBezTo>
                <a:cubicBezTo>
                  <a:pt x="5185154" y="-63442"/>
                  <a:pt x="5912526" y="50039"/>
                  <a:pt x="6150740" y="0"/>
                </a:cubicBezTo>
                <a:cubicBezTo>
                  <a:pt x="6160832" y="163190"/>
                  <a:pt x="6142541" y="365314"/>
                  <a:pt x="6150740" y="606012"/>
                </a:cubicBezTo>
                <a:cubicBezTo>
                  <a:pt x="6158939" y="846710"/>
                  <a:pt x="6125247" y="935326"/>
                  <a:pt x="6150740" y="1101840"/>
                </a:cubicBezTo>
                <a:cubicBezTo>
                  <a:pt x="6176233" y="1268354"/>
                  <a:pt x="6134747" y="1477483"/>
                  <a:pt x="6150740" y="1680306"/>
                </a:cubicBezTo>
                <a:cubicBezTo>
                  <a:pt x="6166733" y="1883129"/>
                  <a:pt x="6119518" y="2009836"/>
                  <a:pt x="6150740" y="2176134"/>
                </a:cubicBezTo>
                <a:cubicBezTo>
                  <a:pt x="6181962" y="2342432"/>
                  <a:pt x="6134844" y="2471560"/>
                  <a:pt x="6150740" y="2754600"/>
                </a:cubicBezTo>
                <a:cubicBezTo>
                  <a:pt x="5956739" y="2799843"/>
                  <a:pt x="5786307" y="2746002"/>
                  <a:pt x="5468567" y="2754600"/>
                </a:cubicBezTo>
                <a:cubicBezTo>
                  <a:pt x="5150827" y="2763198"/>
                  <a:pt x="5147623" y="2702467"/>
                  <a:pt x="5032424" y="2754600"/>
                </a:cubicBezTo>
                <a:cubicBezTo>
                  <a:pt x="4917225" y="2806733"/>
                  <a:pt x="4508763" y="2700847"/>
                  <a:pt x="4350251" y="2754600"/>
                </a:cubicBezTo>
                <a:cubicBezTo>
                  <a:pt x="4191739" y="2808353"/>
                  <a:pt x="3909508" y="2686844"/>
                  <a:pt x="3668078" y="2754600"/>
                </a:cubicBezTo>
                <a:cubicBezTo>
                  <a:pt x="3426648" y="2822356"/>
                  <a:pt x="3255554" y="2673972"/>
                  <a:pt x="2985905" y="2754600"/>
                </a:cubicBezTo>
                <a:cubicBezTo>
                  <a:pt x="2716256" y="2835228"/>
                  <a:pt x="2606011" y="2724894"/>
                  <a:pt x="2365239" y="2754600"/>
                </a:cubicBezTo>
                <a:cubicBezTo>
                  <a:pt x="2124467" y="2784306"/>
                  <a:pt x="1963803" y="2685460"/>
                  <a:pt x="1683066" y="2754600"/>
                </a:cubicBezTo>
                <a:cubicBezTo>
                  <a:pt x="1402329" y="2823740"/>
                  <a:pt x="1351804" y="2716557"/>
                  <a:pt x="1123908" y="2754600"/>
                </a:cubicBezTo>
                <a:cubicBezTo>
                  <a:pt x="896012" y="2792643"/>
                  <a:pt x="755709" y="2745415"/>
                  <a:pt x="503242" y="2754600"/>
                </a:cubicBezTo>
                <a:cubicBezTo>
                  <a:pt x="250775" y="2763785"/>
                  <a:pt x="150940" y="2722390"/>
                  <a:pt x="0" y="2754600"/>
                </a:cubicBezTo>
                <a:cubicBezTo>
                  <a:pt x="-23145" y="2529329"/>
                  <a:pt x="44078" y="2351761"/>
                  <a:pt x="0" y="2148588"/>
                </a:cubicBezTo>
                <a:cubicBezTo>
                  <a:pt x="-44078" y="1945415"/>
                  <a:pt x="57310" y="1854257"/>
                  <a:pt x="0" y="1597668"/>
                </a:cubicBezTo>
                <a:cubicBezTo>
                  <a:pt x="-57310" y="1341079"/>
                  <a:pt x="56426" y="1326375"/>
                  <a:pt x="0" y="1101840"/>
                </a:cubicBezTo>
                <a:cubicBezTo>
                  <a:pt x="-56426" y="877305"/>
                  <a:pt x="45755" y="800873"/>
                  <a:pt x="0" y="633558"/>
                </a:cubicBezTo>
                <a:cubicBezTo>
                  <a:pt x="-45755" y="466243"/>
                  <a:pt x="13282" y="131557"/>
                  <a:pt x="0" y="0"/>
                </a:cubicBezTo>
                <a:close/>
              </a:path>
            </a:pathLst>
          </a:custGeom>
          <a:ln w="19050">
            <a:solidFill>
              <a:srgbClr val="FFC000"/>
            </a:solidFill>
            <a:extLst>
              <a:ext uri="{C807C97D-BFC1-408E-A445-0C87EB9F89A2}">
                <ask:lineSketchStyleProps xmlns:ask="http://schemas.microsoft.com/office/drawing/2018/sketchyshapes" sd="1025875729">
                  <a:prstGeom prst="rect">
                    <a:avLst/>
                  </a:prstGeom>
                  <ask:type>
                    <ask:lineSketchScribble/>
                  </ask:type>
                </ask:lineSketchStyleProps>
              </a:ext>
            </a:extLst>
          </a:ln>
        </p:spPr>
        <p:txBody>
          <a:bodyPr wrap="square">
            <a:spAutoFit/>
          </a:bodyPr>
          <a:lstStyle/>
          <a:p>
            <a:pPr defTabSz="1005840">
              <a:spcAft>
                <a:spcPts val="600"/>
              </a:spcAft>
            </a:pPr>
            <a:r>
              <a:rPr lang="en-US" sz="2400" dirty="0">
                <a:solidFill>
                  <a:prstClr val="black"/>
                </a:solidFill>
                <a:latin typeface="Verdana" panose="020B0604030504040204" pitchFamily="34" charset="0"/>
                <a:ea typeface="Verdana" panose="020B0604030504040204" pitchFamily="34" charset="0"/>
              </a:rPr>
              <a:t>Draw 3 different pictures that illustrate the concept of </a:t>
            </a:r>
            <a:r>
              <a:rPr lang="en-US" sz="2400" b="1" dirty="0">
                <a:solidFill>
                  <a:prstClr val="black"/>
                </a:solidFill>
                <a:latin typeface="Verdana" panose="020B0604030504040204" pitchFamily="34" charset="0"/>
                <a:ea typeface="Verdana" panose="020B0604030504040204" pitchFamily="34" charset="0"/>
              </a:rPr>
              <a:t>convection, conduction, and radiation.</a:t>
            </a:r>
          </a:p>
          <a:p>
            <a:pPr defTabSz="1005840"/>
            <a:r>
              <a:rPr lang="en-US" sz="2400" dirty="0">
                <a:solidFill>
                  <a:prstClr val="black"/>
                </a:solidFill>
                <a:latin typeface="Verdana" panose="020B0604030504040204" pitchFamily="34" charset="0"/>
                <a:ea typeface="Verdana" panose="020B0604030504040204" pitchFamily="34" charset="0"/>
              </a:rPr>
              <a:t>Be sure to include labels for each of your images and a brief summary of what each term means.</a:t>
            </a:r>
          </a:p>
          <a:p>
            <a:pPr defTabSz="1005840"/>
            <a:endParaRPr lang="en-US" sz="2400" dirty="0">
              <a:solidFill>
                <a:prstClr val="black"/>
              </a:solidFill>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BFA72910-B100-4183-805E-E412279C9DC1}"/>
              </a:ext>
            </a:extLst>
          </p:cNvPr>
          <p:cNvSpPr txBox="1"/>
          <p:nvPr userDrawn="1"/>
        </p:nvSpPr>
        <p:spPr>
          <a:xfrm>
            <a:off x="105743" y="145427"/>
            <a:ext cx="2230581" cy="280076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upload your picture in the Illustrate It section of the Google Form.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kern="1200" dirty="0">
                <a:solidFill>
                  <a:prstClr val="black"/>
                </a:solidFill>
                <a:latin typeface="Verdana" panose="020B0604030504040204" pitchFamily="34" charset="0"/>
                <a:ea typeface="Verdana" panose="020B0604030504040204" pitchFamily="34" charset="0"/>
                <a:cs typeface="+mn-cs"/>
              </a:rPr>
              <a:t>See the next page for help on inserting pictures into the Google Form.</a:t>
            </a:r>
          </a:p>
        </p:txBody>
      </p:sp>
    </p:spTree>
    <p:extLst>
      <p:ext uri="{BB962C8B-B14F-4D97-AF65-F5344CB8AC3E}">
        <p14:creationId xmlns:p14="http://schemas.microsoft.com/office/powerpoint/2010/main" val="3482024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llustrate I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0ED259-7BD5-48EA-AFDA-D0A17A561670}"/>
              </a:ext>
            </a:extLst>
          </p:cNvPr>
          <p:cNvSpPr/>
          <p:nvPr userDrawn="1"/>
        </p:nvSpPr>
        <p:spPr>
          <a:xfrm>
            <a:off x="2673084" y="1111062"/>
            <a:ext cx="6372808" cy="3847207"/>
          </a:xfrm>
          <a:prstGeom prst="rect">
            <a:avLst/>
          </a:prstGeom>
        </p:spPr>
        <p:txBody>
          <a:bodyPr wrap="square">
            <a:spAutoFit/>
          </a:bodyPr>
          <a:lstStyle/>
          <a:p>
            <a:pPr lvl="0" defTabSz="914400"/>
            <a:r>
              <a:rPr lang="en-US" sz="2000" dirty="0">
                <a:solidFill>
                  <a:prstClr val="black"/>
                </a:solidFill>
                <a:latin typeface="Verdana" panose="020B0604030504040204" pitchFamily="34" charset="0"/>
                <a:ea typeface="Verdana" panose="020B0604030504040204" pitchFamily="34" charset="0"/>
              </a:rPr>
              <a:t>There are several ways to get images for your Google Form.</a:t>
            </a:r>
            <a:endParaRPr lang="en-US" sz="1800" dirty="0">
              <a:solidFill>
                <a:prstClr val="black"/>
              </a:solidFill>
              <a:latin typeface="Verdana" panose="020B0604030504040204" pitchFamily="34" charset="0"/>
              <a:ea typeface="Verdana" panose="020B0604030504040204" pitchFamily="34" charset="0"/>
            </a:endParaRPr>
          </a:p>
          <a:p>
            <a:pPr lvl="0" defTabSz="914400"/>
            <a:endParaRPr lang="en-US" sz="1800" dirty="0">
              <a:solidFill>
                <a:prstClr val="black"/>
              </a:solidFill>
              <a:latin typeface="Verdana" panose="020B0604030504040204" pitchFamily="34" charset="0"/>
              <a:ea typeface="Verdana" panose="020B0604030504040204" pitchFamily="34" charset="0"/>
            </a:endParaRPr>
          </a:p>
          <a:p>
            <a:pPr marL="342900" lvl="0" indent="-342900" defTabSz="914400">
              <a:buFont typeface="+mj-lt"/>
              <a:buAutoNum type="arabicPeriod"/>
            </a:pPr>
            <a:r>
              <a:rPr lang="en-US" sz="1800" b="1" dirty="0">
                <a:solidFill>
                  <a:prstClr val="black"/>
                </a:solidFill>
                <a:latin typeface="Verdana" panose="020B0604030504040204" pitchFamily="34" charset="0"/>
                <a:ea typeface="Verdana" panose="020B0604030504040204" pitchFamily="34" charset="0"/>
              </a:rPr>
              <a:t>Draw on your own paper.</a:t>
            </a:r>
            <a:r>
              <a:rPr lang="en-US" sz="1800" b="0" dirty="0">
                <a:solidFill>
                  <a:prstClr val="black"/>
                </a:solidFill>
                <a:latin typeface="Verdana" panose="020B0604030504040204" pitchFamily="34" charset="0"/>
                <a:ea typeface="Verdana" panose="020B0604030504040204" pitchFamily="34" charset="0"/>
              </a:rPr>
              <a:t> Take a picture and upload that picture to this device, OR,</a:t>
            </a:r>
            <a:br>
              <a:rPr lang="en-US" sz="1800" b="0" dirty="0">
                <a:solidFill>
                  <a:prstClr val="black"/>
                </a:solidFill>
                <a:latin typeface="Verdana" panose="020B0604030504040204" pitchFamily="34" charset="0"/>
                <a:ea typeface="Verdana" panose="020B0604030504040204" pitchFamily="34" charset="0"/>
              </a:rPr>
            </a:br>
            <a:r>
              <a:rPr lang="en-US" sz="1800" b="0" dirty="0">
                <a:solidFill>
                  <a:prstClr val="black"/>
                </a:solidFill>
                <a:latin typeface="Verdana" panose="020B0604030504040204" pitchFamily="34" charset="0"/>
                <a:ea typeface="Verdana" panose="020B0604030504040204" pitchFamily="34" charset="0"/>
              </a:rPr>
              <a:t> </a:t>
            </a:r>
          </a:p>
          <a:p>
            <a:pPr marL="342900" lvl="0" indent="-342900" defTabSz="914400">
              <a:buFont typeface="+mj-lt"/>
              <a:buAutoNum type="arabicPeriod"/>
            </a:pPr>
            <a:r>
              <a:rPr lang="en-US" sz="1800" b="1" dirty="0">
                <a:solidFill>
                  <a:prstClr val="black"/>
                </a:solidFill>
                <a:latin typeface="Verdana" panose="020B0604030504040204" pitchFamily="34" charset="0"/>
                <a:ea typeface="Verdana" panose="020B0604030504040204" pitchFamily="34" charset="0"/>
              </a:rPr>
              <a:t>Draw with an app. </a:t>
            </a:r>
            <a:r>
              <a:rPr lang="en-US" sz="1800" b="0" dirty="0">
                <a:solidFill>
                  <a:prstClr val="black"/>
                </a:solidFill>
                <a:latin typeface="Verdana" panose="020B0604030504040204" pitchFamily="34" charset="0"/>
                <a:ea typeface="Verdana" panose="020B0604030504040204" pitchFamily="34" charset="0"/>
              </a:rPr>
              <a:t>Open Google Draw, Paint, or any other graphics app.  Draw your image, then either take a screenshot or picture of your image.</a:t>
            </a:r>
          </a:p>
          <a:p>
            <a:pPr marL="342900" lvl="0" indent="-342900" defTabSz="914400">
              <a:buFont typeface="+mj-lt"/>
              <a:buAutoNum type="arabicPeriod"/>
            </a:pPr>
            <a:endParaRPr lang="en-US" sz="1800" b="0" dirty="0">
              <a:solidFill>
                <a:prstClr val="black"/>
              </a:solidFill>
              <a:latin typeface="Verdana" panose="020B0604030504040204" pitchFamily="34" charset="0"/>
              <a:ea typeface="Verdana" panose="020B0604030504040204" pitchFamily="34" charset="0"/>
            </a:endParaRPr>
          </a:p>
          <a:p>
            <a:pPr marL="0" lvl="0" indent="0" defTabSz="914400">
              <a:buFont typeface="+mj-lt"/>
              <a:buNone/>
            </a:pPr>
            <a:r>
              <a:rPr lang="en-US" sz="1800" b="0" dirty="0">
                <a:solidFill>
                  <a:prstClr val="black"/>
                </a:solidFill>
                <a:latin typeface="Verdana" panose="020B0604030504040204" pitchFamily="34" charset="0"/>
                <a:ea typeface="Verdana" panose="020B0604030504040204" pitchFamily="34" charset="0"/>
              </a:rPr>
              <a:t>For either option, go to the “Add File” in the Google Form and upload from your computer or add from your Google Drive.</a:t>
            </a:r>
          </a:p>
        </p:txBody>
      </p:sp>
    </p:spTree>
    <p:extLst>
      <p:ext uri="{BB962C8B-B14F-4D97-AF65-F5344CB8AC3E}">
        <p14:creationId xmlns:p14="http://schemas.microsoft.com/office/powerpoint/2010/main" val="1774119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ssess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D2B181-0BF3-4F51-B599-434A7FEF0D2D}"/>
              </a:ext>
            </a:extLst>
          </p:cNvPr>
          <p:cNvSpPr txBox="1"/>
          <p:nvPr userDrawn="1"/>
        </p:nvSpPr>
        <p:spPr>
          <a:xfrm>
            <a:off x="4210629"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1</a:t>
            </a:r>
          </a:p>
        </p:txBody>
      </p:sp>
      <p:sp>
        <p:nvSpPr>
          <p:cNvPr id="8" name="TextBox 7">
            <a:extLst>
              <a:ext uri="{FF2B5EF4-FFF2-40B4-BE49-F238E27FC236}">
                <a16:creationId xmlns:a16="http://schemas.microsoft.com/office/drawing/2014/main" id="{66FD71E8-A178-4E57-A195-73E15C40FD69}"/>
              </a:ext>
            </a:extLst>
          </p:cNvPr>
          <p:cNvSpPr txBox="1"/>
          <p:nvPr userDrawn="1"/>
        </p:nvSpPr>
        <p:spPr>
          <a:xfrm>
            <a:off x="2567330" y="604453"/>
            <a:ext cx="6492694" cy="307777"/>
          </a:xfrm>
          <a:prstGeom prst="rect">
            <a:avLst/>
          </a:prstGeom>
          <a:noFill/>
        </p:spPr>
        <p:txBody>
          <a:bodyPr wrap="square" rtlCol="0">
            <a:spAutoFit/>
          </a:bodyPr>
          <a:lstStyle/>
          <a:p>
            <a:pPr marL="228600" indent="-228600" defTabSz="1005840">
              <a:buFont typeface="+mj-lt"/>
              <a:buAutoNum type="arabicPeriod"/>
            </a:pPr>
            <a:r>
              <a:rPr lang="en-US" sz="1400" dirty="0">
                <a:solidFill>
                  <a:prstClr val="black"/>
                </a:solidFill>
                <a:latin typeface="Verdana" panose="020B0604030504040204" pitchFamily="34" charset="0"/>
                <a:ea typeface="Verdana" panose="020B0604030504040204" pitchFamily="34" charset="0"/>
              </a:rPr>
              <a:t>Which statement is true about heat transfer?</a:t>
            </a:r>
          </a:p>
        </p:txBody>
      </p:sp>
      <p:sp>
        <p:nvSpPr>
          <p:cNvPr id="15" name="TextBox 14">
            <a:extLst>
              <a:ext uri="{FF2B5EF4-FFF2-40B4-BE49-F238E27FC236}">
                <a16:creationId xmlns:a16="http://schemas.microsoft.com/office/drawing/2014/main" id="{94411A12-305D-4CFE-A14A-8A4697893605}"/>
              </a:ext>
            </a:extLst>
          </p:cNvPr>
          <p:cNvSpPr txBox="1"/>
          <p:nvPr userDrawn="1"/>
        </p:nvSpPr>
        <p:spPr>
          <a:xfrm>
            <a:off x="2664125" y="908347"/>
            <a:ext cx="5589419" cy="954107"/>
          </a:xfrm>
          <a:prstGeom prst="rect">
            <a:avLst/>
          </a:prstGeom>
          <a:noFill/>
        </p:spPr>
        <p:txBody>
          <a:bodyPr wrap="square" rtlCol="0">
            <a:spAutoFit/>
          </a:bodyPr>
          <a:lstStyle/>
          <a:p>
            <a:pPr marL="377190" indent="-22860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Heat can only transfer when touching another object</a:t>
            </a:r>
          </a:p>
          <a:p>
            <a:pPr marL="377190" indent="-22860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Heat always travels up</a:t>
            </a:r>
          </a:p>
          <a:p>
            <a:pPr marL="377190" indent="-22860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Heat transfers from cooler to warmer objects</a:t>
            </a:r>
          </a:p>
          <a:p>
            <a:pPr marL="377190" indent="-22860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Heat transfers from hotter to cooler objects</a:t>
            </a:r>
          </a:p>
        </p:txBody>
      </p:sp>
      <p:sp>
        <p:nvSpPr>
          <p:cNvPr id="17" name="TextBox 16">
            <a:extLst>
              <a:ext uri="{FF2B5EF4-FFF2-40B4-BE49-F238E27FC236}">
                <a16:creationId xmlns:a16="http://schemas.microsoft.com/office/drawing/2014/main" id="{2DCBC3F6-0184-4894-AB28-98A9CA4E6E01}"/>
              </a:ext>
            </a:extLst>
          </p:cNvPr>
          <p:cNvSpPr txBox="1"/>
          <p:nvPr userDrawn="1"/>
        </p:nvSpPr>
        <p:spPr>
          <a:xfrm>
            <a:off x="2567330" y="1910159"/>
            <a:ext cx="6492694" cy="307777"/>
          </a:xfrm>
          <a:prstGeom prst="rect">
            <a:avLst/>
          </a:prstGeom>
          <a:noFill/>
        </p:spPr>
        <p:txBody>
          <a:bodyPr wrap="square" rtlCol="0">
            <a:spAutoFit/>
          </a:bodyPr>
          <a:lstStyle/>
          <a:p>
            <a:pPr marL="228600" indent="-228600" defTabSz="1005840">
              <a:buFont typeface="+mj-lt"/>
              <a:buAutoNum type="arabicPeriod" startAt="2"/>
            </a:pPr>
            <a:r>
              <a:rPr lang="en-US" sz="1400" dirty="0">
                <a:solidFill>
                  <a:prstClr val="black"/>
                </a:solidFill>
                <a:latin typeface="Verdana" panose="020B0604030504040204" pitchFamily="34" charset="0"/>
                <a:ea typeface="Verdana" panose="020B0604030504040204" pitchFamily="34" charset="0"/>
              </a:rPr>
              <a:t>Which situation best represents conduction?</a:t>
            </a:r>
          </a:p>
        </p:txBody>
      </p:sp>
      <p:sp>
        <p:nvSpPr>
          <p:cNvPr id="19" name="Rectangle 18">
            <a:extLst>
              <a:ext uri="{FF2B5EF4-FFF2-40B4-BE49-F238E27FC236}">
                <a16:creationId xmlns:a16="http://schemas.microsoft.com/office/drawing/2014/main" id="{9C46D431-7E57-4444-987F-D33D115FEB87}"/>
              </a:ext>
            </a:extLst>
          </p:cNvPr>
          <p:cNvSpPr/>
          <p:nvPr userDrawn="1"/>
        </p:nvSpPr>
        <p:spPr>
          <a:xfrm>
            <a:off x="2664125" y="2200684"/>
            <a:ext cx="6161405" cy="954107"/>
          </a:xfrm>
          <a:prstGeom prst="rect">
            <a:avLst/>
          </a:prstGeom>
        </p:spPr>
        <p:txBody>
          <a:bodyPr wrap="square">
            <a:spAutoFit/>
          </a:bodyPr>
          <a:lstStyle/>
          <a:p>
            <a:pPr marL="377190" indent="-228600" defTabSz="1005840">
              <a:buFontTx/>
              <a:buAutoNum type="alphaUcPeriod"/>
            </a:pPr>
            <a:r>
              <a:rPr lang="en-US" sz="1400" dirty="0">
                <a:solidFill>
                  <a:prstClr val="black"/>
                </a:solidFill>
                <a:latin typeface="Verdana" panose="020B0604030504040204" pitchFamily="34" charset="0"/>
                <a:ea typeface="Verdana" panose="020B0604030504040204" pitchFamily="34" charset="0"/>
              </a:rPr>
              <a:t>Heat from a campfire</a:t>
            </a:r>
          </a:p>
          <a:p>
            <a:pPr marL="377190" indent="-228600" defTabSz="1005840">
              <a:buFontTx/>
              <a:buAutoNum type="alphaUcPeriod"/>
            </a:pPr>
            <a:r>
              <a:rPr lang="en-US" sz="1400" dirty="0">
                <a:solidFill>
                  <a:prstClr val="black"/>
                </a:solidFill>
                <a:latin typeface="Verdana" panose="020B0604030504040204" pitchFamily="34" charset="0"/>
                <a:ea typeface="Verdana" panose="020B0604030504040204" pitchFamily="34" charset="0"/>
              </a:rPr>
              <a:t>A hot air balloon taking off</a:t>
            </a:r>
          </a:p>
          <a:p>
            <a:pPr marL="377190" indent="-228600" defTabSz="1005840">
              <a:buFontTx/>
              <a:buAutoNum type="alphaUcPeriod"/>
            </a:pPr>
            <a:r>
              <a:rPr lang="en-US" sz="1400" dirty="0">
                <a:solidFill>
                  <a:prstClr val="black"/>
                </a:solidFill>
                <a:latin typeface="Verdana" panose="020B0604030504040204" pitchFamily="34" charset="0"/>
                <a:ea typeface="Verdana" panose="020B0604030504040204" pitchFamily="34" charset="0"/>
              </a:rPr>
              <a:t>Touching a hot piece of metal</a:t>
            </a:r>
          </a:p>
          <a:p>
            <a:pPr marL="377190" indent="-228600" defTabSz="1005840">
              <a:buFontTx/>
              <a:buAutoNum type="alphaUcPeriod"/>
            </a:pPr>
            <a:r>
              <a:rPr lang="en-US" sz="1400" dirty="0">
                <a:solidFill>
                  <a:prstClr val="black"/>
                </a:solidFill>
                <a:latin typeface="Verdana" panose="020B0604030504040204" pitchFamily="34" charset="0"/>
                <a:ea typeface="Verdana" panose="020B0604030504040204" pitchFamily="34" charset="0"/>
              </a:rPr>
              <a:t>Getting sunburned</a:t>
            </a:r>
          </a:p>
        </p:txBody>
      </p:sp>
      <p:sp>
        <p:nvSpPr>
          <p:cNvPr id="21" name="TextBox 20">
            <a:extLst>
              <a:ext uri="{FF2B5EF4-FFF2-40B4-BE49-F238E27FC236}">
                <a16:creationId xmlns:a16="http://schemas.microsoft.com/office/drawing/2014/main" id="{27B9ED52-D916-4805-9083-01E3F6B70995}"/>
              </a:ext>
            </a:extLst>
          </p:cNvPr>
          <p:cNvSpPr txBox="1"/>
          <p:nvPr userDrawn="1"/>
        </p:nvSpPr>
        <p:spPr>
          <a:xfrm>
            <a:off x="2567330" y="3285110"/>
            <a:ext cx="6161405" cy="307777"/>
          </a:xfrm>
          <a:prstGeom prst="rect">
            <a:avLst/>
          </a:prstGeom>
          <a:noFill/>
        </p:spPr>
        <p:txBody>
          <a:bodyPr wrap="square" rtlCol="0">
            <a:spAutoFit/>
          </a:bodyPr>
          <a:lstStyle/>
          <a:p>
            <a:pPr marL="228600" indent="-228600" defTabSz="1005840">
              <a:buFont typeface="+mj-lt"/>
              <a:buAutoNum type="arabicPeriod" startAt="3"/>
            </a:pPr>
            <a:r>
              <a:rPr lang="en-US" sz="1400" dirty="0">
                <a:solidFill>
                  <a:prstClr val="black"/>
                </a:solidFill>
                <a:latin typeface="Verdana" panose="020B0604030504040204" pitchFamily="34" charset="0"/>
                <a:ea typeface="Verdana" panose="020B0604030504040204" pitchFamily="34" charset="0"/>
              </a:rPr>
              <a:t>Which situation best represents convection?</a:t>
            </a:r>
          </a:p>
        </p:txBody>
      </p:sp>
      <p:sp>
        <p:nvSpPr>
          <p:cNvPr id="23" name="TextBox 22">
            <a:extLst>
              <a:ext uri="{FF2B5EF4-FFF2-40B4-BE49-F238E27FC236}">
                <a16:creationId xmlns:a16="http://schemas.microsoft.com/office/drawing/2014/main" id="{D3245B45-EAF1-4A56-9B1A-9D9D7E583DDB}"/>
              </a:ext>
            </a:extLst>
          </p:cNvPr>
          <p:cNvSpPr txBox="1"/>
          <p:nvPr userDrawn="1"/>
        </p:nvSpPr>
        <p:spPr>
          <a:xfrm>
            <a:off x="2664125" y="3592887"/>
            <a:ext cx="4726974" cy="1233736"/>
          </a:xfrm>
          <a:prstGeom prst="rect">
            <a:avLst/>
          </a:prstGeom>
          <a:noFill/>
        </p:spPr>
        <p:txBody>
          <a:bodyPr wrap="square" rtlCol="0">
            <a:spAutoFit/>
          </a:bodyPr>
          <a:lstStyle/>
          <a:p>
            <a:pPr marL="377190" indent="-22860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Heat from a campfire</a:t>
            </a:r>
          </a:p>
          <a:p>
            <a:pPr marL="377190" indent="-22860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A hot air balloon taking off</a:t>
            </a:r>
          </a:p>
          <a:p>
            <a:pPr marL="377190" indent="-22860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Touching a hot piece of metal</a:t>
            </a:r>
          </a:p>
          <a:p>
            <a:pPr marL="377190" indent="-22860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Getting sunburned</a:t>
            </a:r>
          </a:p>
          <a:p>
            <a:pPr defTabSz="1005840">
              <a:lnSpc>
                <a:spcPct val="150000"/>
              </a:lnSpc>
            </a:pPr>
            <a:endParaRPr lang="en-US" sz="1400" dirty="0">
              <a:solidFill>
                <a:prstClr val="black"/>
              </a:solidFill>
              <a:latin typeface="Verdana" panose="020B0604030504040204" pitchFamily="34" charset="0"/>
              <a:ea typeface="Verdana" panose="020B0604030504040204" pitchFamily="34" charset="0"/>
            </a:endParaRPr>
          </a:p>
        </p:txBody>
      </p:sp>
      <p:sp>
        <p:nvSpPr>
          <p:cNvPr id="5" name="Rectangle 4">
            <a:extLst>
              <a:ext uri="{FF2B5EF4-FFF2-40B4-BE49-F238E27FC236}">
                <a16:creationId xmlns:a16="http://schemas.microsoft.com/office/drawing/2014/main" id="{0D9E953A-066E-4EEB-A7D6-C6635D40D642}"/>
              </a:ext>
            </a:extLst>
          </p:cNvPr>
          <p:cNvSpPr/>
          <p:nvPr userDrawn="1"/>
        </p:nvSpPr>
        <p:spPr>
          <a:xfrm>
            <a:off x="83976" y="43658"/>
            <a:ext cx="2290629"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enter your answers in the Assess It section of the Google Form.</a:t>
            </a:r>
            <a:endPar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364657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Assess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D2B181-0BF3-4F51-B599-434A7FEF0D2D}"/>
              </a:ext>
            </a:extLst>
          </p:cNvPr>
          <p:cNvSpPr txBox="1"/>
          <p:nvPr userDrawn="1"/>
        </p:nvSpPr>
        <p:spPr>
          <a:xfrm>
            <a:off x="4210629"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2</a:t>
            </a:r>
          </a:p>
        </p:txBody>
      </p:sp>
      <p:sp>
        <p:nvSpPr>
          <p:cNvPr id="6" name="TextBox 19">
            <a:extLst>
              <a:ext uri="{FF2B5EF4-FFF2-40B4-BE49-F238E27FC236}">
                <a16:creationId xmlns:a16="http://schemas.microsoft.com/office/drawing/2014/main" id="{2BDD9288-633C-4439-878D-18C4BB2D7A58}"/>
              </a:ext>
            </a:extLst>
          </p:cNvPr>
          <p:cNvSpPr txBox="1"/>
          <p:nvPr userDrawn="1"/>
        </p:nvSpPr>
        <p:spPr>
          <a:xfrm>
            <a:off x="2575560" y="706806"/>
            <a:ext cx="643128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500" i="1" dirty="0">
                <a:latin typeface="Verdana" panose="020B0604030504040204" pitchFamily="34" charset="0"/>
                <a:ea typeface="Verdana" panose="020B0604030504040204" pitchFamily="34" charset="0"/>
              </a:rPr>
              <a:t>Use the vocabulary words from “Read It” to complete the following sentences.</a:t>
            </a:r>
          </a:p>
        </p:txBody>
      </p:sp>
      <p:sp>
        <p:nvSpPr>
          <p:cNvPr id="10" name="Rectangle 9">
            <a:extLst>
              <a:ext uri="{FF2B5EF4-FFF2-40B4-BE49-F238E27FC236}">
                <a16:creationId xmlns:a16="http://schemas.microsoft.com/office/drawing/2014/main" id="{77481C1A-6589-494E-B20E-98A8A8CCED96}"/>
              </a:ext>
            </a:extLst>
          </p:cNvPr>
          <p:cNvSpPr/>
          <p:nvPr userDrawn="1"/>
        </p:nvSpPr>
        <p:spPr>
          <a:xfrm>
            <a:off x="2575560" y="1462288"/>
            <a:ext cx="6431280" cy="2529282"/>
          </a:xfrm>
          <a:prstGeom prst="rect">
            <a:avLst/>
          </a:prstGeom>
        </p:spPr>
        <p:txBody>
          <a:bodyPr wrap="square">
            <a:spAutoFit/>
          </a:bodyPr>
          <a:lstStyle/>
          <a:p>
            <a:pPr defTabSz="1005840">
              <a:lnSpc>
                <a:spcPct val="150000"/>
              </a:lnSpc>
            </a:pPr>
            <a:r>
              <a:rPr lang="en-US" sz="1800" dirty="0">
                <a:solidFill>
                  <a:prstClr val="black"/>
                </a:solidFill>
                <a:latin typeface="Verdana" panose="020B0604030504040204" pitchFamily="34" charset="0"/>
                <a:ea typeface="Verdana" panose="020B0604030504040204" pitchFamily="34" charset="0"/>
              </a:rPr>
              <a:t>Sound and light are both found as (4)_____, with a variety of (5)_____. The sun, a source of light waves specifically, releases a type of (6)_____. The sun emits invisible (7)_____. It can be found as UVA or UVB types. These lights give off different levels of (8)_____, some of which can be harmful.</a:t>
            </a:r>
          </a:p>
        </p:txBody>
      </p:sp>
      <p:sp>
        <p:nvSpPr>
          <p:cNvPr id="3" name="Rectangle 2">
            <a:extLst>
              <a:ext uri="{FF2B5EF4-FFF2-40B4-BE49-F238E27FC236}">
                <a16:creationId xmlns:a16="http://schemas.microsoft.com/office/drawing/2014/main" id="{8A60E2BE-18C3-4CDE-A8A8-775243E52B10}"/>
              </a:ext>
            </a:extLst>
          </p:cNvPr>
          <p:cNvSpPr/>
          <p:nvPr userDrawn="1"/>
        </p:nvSpPr>
        <p:spPr>
          <a:xfrm>
            <a:off x="83976" y="43658"/>
            <a:ext cx="2290629"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enter your answers in the Assess It section of the Google Form.</a:t>
            </a:r>
            <a:endPar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957967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hadow1">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15E48944-8DF7-4CE7-B0DC-9AF8D8EB3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11600" y="4376202"/>
            <a:ext cx="1798324" cy="987554"/>
          </a:xfrm>
          <a:prstGeom prst="rect">
            <a:avLst/>
          </a:prstGeom>
        </p:spPr>
      </p:pic>
    </p:spTree>
    <p:extLst>
      <p:ext uri="{BB962C8B-B14F-4D97-AF65-F5344CB8AC3E}">
        <p14:creationId xmlns:p14="http://schemas.microsoft.com/office/powerpoint/2010/main" val="14267403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llenge It">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25353455-9749-4D24-9DF0-9DBC6E3C350C}"/>
              </a:ext>
            </a:extLst>
          </p:cNvPr>
          <p:cNvGraphicFramePr>
            <a:graphicFrameLocks noGrp="1"/>
          </p:cNvGraphicFramePr>
          <p:nvPr userDrawn="1">
            <p:extLst>
              <p:ext uri="{D42A27DB-BD31-4B8C-83A1-F6EECF244321}">
                <p14:modId xmlns:p14="http://schemas.microsoft.com/office/powerpoint/2010/main" val="762881312"/>
              </p:ext>
            </p:extLst>
          </p:nvPr>
        </p:nvGraphicFramePr>
        <p:xfrm>
          <a:off x="3382318" y="1577064"/>
          <a:ext cx="5037782" cy="3143000"/>
        </p:xfrm>
        <a:graphic>
          <a:graphicData uri="http://schemas.openxmlformats.org/drawingml/2006/table">
            <a:tbl>
              <a:tblPr firstRow="1" bandRow="1">
                <a:tableStyleId>{5C22544A-7EE6-4342-B048-85BDC9FD1C3A}</a:tableStyleId>
              </a:tblPr>
              <a:tblGrid>
                <a:gridCol w="2518891">
                  <a:extLst>
                    <a:ext uri="{9D8B030D-6E8A-4147-A177-3AD203B41FA5}">
                      <a16:colId xmlns:a16="http://schemas.microsoft.com/office/drawing/2014/main" val="2633989542"/>
                    </a:ext>
                  </a:extLst>
                </a:gridCol>
                <a:gridCol w="2518891">
                  <a:extLst>
                    <a:ext uri="{9D8B030D-6E8A-4147-A177-3AD203B41FA5}">
                      <a16:colId xmlns:a16="http://schemas.microsoft.com/office/drawing/2014/main" val="236157691"/>
                    </a:ext>
                  </a:extLst>
                </a:gridCol>
              </a:tblGrid>
              <a:tr h="1571500">
                <a:tc>
                  <a:txBody>
                    <a:bodyPr/>
                    <a:lstStyle/>
                    <a:p>
                      <a:pPr algn="ctr"/>
                      <a:endParaRPr lang="en-US" dirty="0"/>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C000">
                        <a:alpha val="50000"/>
                      </a:srgbClr>
                    </a:solidFill>
                  </a:tcPr>
                </a:tc>
                <a:tc>
                  <a:txBody>
                    <a:bodyPr/>
                    <a:lstStyle/>
                    <a:p>
                      <a:endParaRPr lang="en-US"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2CC">
                        <a:alpha val="50000"/>
                      </a:srgbClr>
                    </a:solidFill>
                  </a:tcPr>
                </a:tc>
                <a:extLst>
                  <a:ext uri="{0D108BD9-81ED-4DB2-BD59-A6C34878D82A}">
                    <a16:rowId xmlns:a16="http://schemas.microsoft.com/office/drawing/2014/main" val="2615647320"/>
                  </a:ext>
                </a:extLst>
              </a:tr>
              <a:tr h="1571500">
                <a:tc>
                  <a:txBody>
                    <a:bodyPr/>
                    <a:lstStyle/>
                    <a:p>
                      <a:endParaRPr lang="en-US"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2CC">
                        <a:alpha val="50000"/>
                      </a:srgbClr>
                    </a:solidFill>
                  </a:tcPr>
                </a:tc>
                <a:tc>
                  <a:txBody>
                    <a:bodyPr/>
                    <a:lstStyle/>
                    <a:p>
                      <a:endParaRPr lang="en-US"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C000">
                        <a:alpha val="50000"/>
                      </a:srgbClr>
                    </a:solidFill>
                  </a:tcPr>
                </a:tc>
                <a:extLst>
                  <a:ext uri="{0D108BD9-81ED-4DB2-BD59-A6C34878D82A}">
                    <a16:rowId xmlns:a16="http://schemas.microsoft.com/office/drawing/2014/main" val="3664205265"/>
                  </a:ext>
                </a:extLst>
              </a:tr>
            </a:tbl>
          </a:graphicData>
        </a:graphic>
      </p:graphicFrame>
      <p:sp>
        <p:nvSpPr>
          <p:cNvPr id="2" name="Rectangle 1">
            <a:extLst>
              <a:ext uri="{FF2B5EF4-FFF2-40B4-BE49-F238E27FC236}">
                <a16:creationId xmlns:a16="http://schemas.microsoft.com/office/drawing/2014/main" id="{84F06F82-1646-4F31-9CBA-23C41FF8C119}"/>
              </a:ext>
            </a:extLst>
          </p:cNvPr>
          <p:cNvSpPr/>
          <p:nvPr userDrawn="1"/>
        </p:nvSpPr>
        <p:spPr>
          <a:xfrm>
            <a:off x="3382319" y="629755"/>
            <a:ext cx="5487361" cy="830997"/>
          </a:xfrm>
          <a:prstGeom prst="rect">
            <a:avLst/>
          </a:prstGeom>
        </p:spPr>
        <p:txBody>
          <a:bodyPr wrap="square">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All other stations must be completed before you begin this station.  Choose one or more of the activities below.</a:t>
            </a:r>
          </a:p>
        </p:txBody>
      </p:sp>
      <p:sp>
        <p:nvSpPr>
          <p:cNvPr id="21" name="TextBox 20">
            <a:extLst>
              <a:ext uri="{FF2B5EF4-FFF2-40B4-BE49-F238E27FC236}">
                <a16:creationId xmlns:a16="http://schemas.microsoft.com/office/drawing/2014/main" id="{26DFBCA8-9289-4AC3-B083-AC23E40C4776}"/>
              </a:ext>
            </a:extLst>
          </p:cNvPr>
          <p:cNvSpPr txBox="1"/>
          <p:nvPr userDrawn="1"/>
        </p:nvSpPr>
        <p:spPr>
          <a:xfrm>
            <a:off x="305566" y="2368535"/>
            <a:ext cx="1704912" cy="1077218"/>
          </a:xfrm>
          <a:prstGeom prst="rect">
            <a:avLst/>
          </a:prstGeom>
          <a:noFill/>
        </p:spPr>
        <p:txBody>
          <a:bodyPr wrap="square" rtlCol="0">
            <a:spAutoFit/>
          </a:bodyPr>
          <a:lstStyle/>
          <a:p>
            <a:r>
              <a:rPr lang="en-US" sz="1600" dirty="0">
                <a:latin typeface="Verdana" panose="020B0604030504040204" pitchFamily="34" charset="0"/>
                <a:ea typeface="Verdana" panose="020B0604030504040204" pitchFamily="34" charset="0"/>
              </a:rPr>
              <a:t>Click on the word to go to the page for that activity.</a:t>
            </a:r>
          </a:p>
        </p:txBody>
      </p:sp>
    </p:spTree>
    <p:extLst>
      <p:ext uri="{BB962C8B-B14F-4D97-AF65-F5344CB8AC3E}">
        <p14:creationId xmlns:p14="http://schemas.microsoft.com/office/powerpoint/2010/main" val="20424846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934A3AA-3030-4E66-8C27-996C193F86C3}"/>
              </a:ext>
            </a:extLst>
          </p:cNvPr>
          <p:cNvSpPr txBox="1"/>
          <p:nvPr userDrawn="1"/>
        </p:nvSpPr>
        <p:spPr>
          <a:xfrm>
            <a:off x="2724539" y="1001486"/>
            <a:ext cx="6158413" cy="3108543"/>
          </a:xfrm>
          <a:custGeom>
            <a:avLst/>
            <a:gdLst>
              <a:gd name="connsiteX0" fmla="*/ 0 w 6158413"/>
              <a:gd name="connsiteY0" fmla="*/ 0 h 3108543"/>
              <a:gd name="connsiteX1" fmla="*/ 375103 w 6158413"/>
              <a:gd name="connsiteY1" fmla="*/ 0 h 3108543"/>
              <a:gd name="connsiteX2" fmla="*/ 811791 w 6158413"/>
              <a:gd name="connsiteY2" fmla="*/ 0 h 3108543"/>
              <a:gd name="connsiteX3" fmla="*/ 1494815 w 6158413"/>
              <a:gd name="connsiteY3" fmla="*/ 0 h 3108543"/>
              <a:gd name="connsiteX4" fmla="*/ 1931502 w 6158413"/>
              <a:gd name="connsiteY4" fmla="*/ 0 h 3108543"/>
              <a:gd name="connsiteX5" fmla="*/ 2368190 w 6158413"/>
              <a:gd name="connsiteY5" fmla="*/ 0 h 3108543"/>
              <a:gd name="connsiteX6" fmla="*/ 2804877 w 6158413"/>
              <a:gd name="connsiteY6" fmla="*/ 0 h 3108543"/>
              <a:gd name="connsiteX7" fmla="*/ 3303149 w 6158413"/>
              <a:gd name="connsiteY7" fmla="*/ 0 h 3108543"/>
              <a:gd name="connsiteX8" fmla="*/ 3678252 w 6158413"/>
              <a:gd name="connsiteY8" fmla="*/ 0 h 3108543"/>
              <a:gd name="connsiteX9" fmla="*/ 4114940 w 6158413"/>
              <a:gd name="connsiteY9" fmla="*/ 0 h 3108543"/>
              <a:gd name="connsiteX10" fmla="*/ 4613211 w 6158413"/>
              <a:gd name="connsiteY10" fmla="*/ 0 h 3108543"/>
              <a:gd name="connsiteX11" fmla="*/ 5234651 w 6158413"/>
              <a:gd name="connsiteY11" fmla="*/ 0 h 3108543"/>
              <a:gd name="connsiteX12" fmla="*/ 6158413 w 6158413"/>
              <a:gd name="connsiteY12" fmla="*/ 0 h 3108543"/>
              <a:gd name="connsiteX13" fmla="*/ 6158413 w 6158413"/>
              <a:gd name="connsiteY13" fmla="*/ 487005 h 3108543"/>
              <a:gd name="connsiteX14" fmla="*/ 6158413 w 6158413"/>
              <a:gd name="connsiteY14" fmla="*/ 911839 h 3108543"/>
              <a:gd name="connsiteX15" fmla="*/ 6158413 w 6158413"/>
              <a:gd name="connsiteY15" fmla="*/ 1398844 h 3108543"/>
              <a:gd name="connsiteX16" fmla="*/ 6158413 w 6158413"/>
              <a:gd name="connsiteY16" fmla="*/ 1948020 h 3108543"/>
              <a:gd name="connsiteX17" fmla="*/ 6158413 w 6158413"/>
              <a:gd name="connsiteY17" fmla="*/ 2403940 h 3108543"/>
              <a:gd name="connsiteX18" fmla="*/ 6158413 w 6158413"/>
              <a:gd name="connsiteY18" fmla="*/ 3108543 h 3108543"/>
              <a:gd name="connsiteX19" fmla="*/ 5598557 w 6158413"/>
              <a:gd name="connsiteY19" fmla="*/ 3108543 h 3108543"/>
              <a:gd name="connsiteX20" fmla="*/ 5161870 w 6158413"/>
              <a:gd name="connsiteY20" fmla="*/ 3108543 h 3108543"/>
              <a:gd name="connsiteX21" fmla="*/ 4602014 w 6158413"/>
              <a:gd name="connsiteY21" fmla="*/ 3108543 h 3108543"/>
              <a:gd name="connsiteX22" fmla="*/ 3918990 w 6158413"/>
              <a:gd name="connsiteY22" fmla="*/ 3108543 h 3108543"/>
              <a:gd name="connsiteX23" fmla="*/ 3420718 w 6158413"/>
              <a:gd name="connsiteY23" fmla="*/ 3108543 h 3108543"/>
              <a:gd name="connsiteX24" fmla="*/ 2922447 w 6158413"/>
              <a:gd name="connsiteY24" fmla="*/ 3108543 h 3108543"/>
              <a:gd name="connsiteX25" fmla="*/ 2485759 w 6158413"/>
              <a:gd name="connsiteY25" fmla="*/ 3108543 h 3108543"/>
              <a:gd name="connsiteX26" fmla="*/ 2110656 w 6158413"/>
              <a:gd name="connsiteY26" fmla="*/ 3108543 h 3108543"/>
              <a:gd name="connsiteX27" fmla="*/ 1673969 w 6158413"/>
              <a:gd name="connsiteY27" fmla="*/ 3108543 h 3108543"/>
              <a:gd name="connsiteX28" fmla="*/ 1175697 w 6158413"/>
              <a:gd name="connsiteY28" fmla="*/ 3108543 h 3108543"/>
              <a:gd name="connsiteX29" fmla="*/ 554257 w 6158413"/>
              <a:gd name="connsiteY29" fmla="*/ 3108543 h 3108543"/>
              <a:gd name="connsiteX30" fmla="*/ 0 w 6158413"/>
              <a:gd name="connsiteY30" fmla="*/ 3108543 h 3108543"/>
              <a:gd name="connsiteX31" fmla="*/ 0 w 6158413"/>
              <a:gd name="connsiteY31" fmla="*/ 2590453 h 3108543"/>
              <a:gd name="connsiteX32" fmla="*/ 0 w 6158413"/>
              <a:gd name="connsiteY32" fmla="*/ 2134533 h 3108543"/>
              <a:gd name="connsiteX33" fmla="*/ 0 w 6158413"/>
              <a:gd name="connsiteY33" fmla="*/ 1709699 h 3108543"/>
              <a:gd name="connsiteX34" fmla="*/ 0 w 6158413"/>
              <a:gd name="connsiteY34" fmla="*/ 1222694 h 3108543"/>
              <a:gd name="connsiteX35" fmla="*/ 0 w 6158413"/>
              <a:gd name="connsiteY35" fmla="*/ 735689 h 3108543"/>
              <a:gd name="connsiteX36" fmla="*/ 0 w 6158413"/>
              <a:gd name="connsiteY36" fmla="*/ 0 h 310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158413" h="3108543" extrusionOk="0">
                <a:moveTo>
                  <a:pt x="0" y="0"/>
                </a:moveTo>
                <a:cubicBezTo>
                  <a:pt x="110517" y="-37924"/>
                  <a:pt x="255472" y="30018"/>
                  <a:pt x="375103" y="0"/>
                </a:cubicBezTo>
                <a:cubicBezTo>
                  <a:pt x="494734" y="-30018"/>
                  <a:pt x="652906" y="49569"/>
                  <a:pt x="811791" y="0"/>
                </a:cubicBezTo>
                <a:cubicBezTo>
                  <a:pt x="970676" y="-49569"/>
                  <a:pt x="1172036" y="9837"/>
                  <a:pt x="1494815" y="0"/>
                </a:cubicBezTo>
                <a:cubicBezTo>
                  <a:pt x="1817594" y="-9837"/>
                  <a:pt x="1784470" y="47180"/>
                  <a:pt x="1931502" y="0"/>
                </a:cubicBezTo>
                <a:cubicBezTo>
                  <a:pt x="2078534" y="-47180"/>
                  <a:pt x="2252927" y="41746"/>
                  <a:pt x="2368190" y="0"/>
                </a:cubicBezTo>
                <a:cubicBezTo>
                  <a:pt x="2483453" y="-41746"/>
                  <a:pt x="2650885" y="30484"/>
                  <a:pt x="2804877" y="0"/>
                </a:cubicBezTo>
                <a:cubicBezTo>
                  <a:pt x="2958869" y="-30484"/>
                  <a:pt x="3133533" y="58728"/>
                  <a:pt x="3303149" y="0"/>
                </a:cubicBezTo>
                <a:cubicBezTo>
                  <a:pt x="3472765" y="-58728"/>
                  <a:pt x="3503335" y="28454"/>
                  <a:pt x="3678252" y="0"/>
                </a:cubicBezTo>
                <a:cubicBezTo>
                  <a:pt x="3853169" y="-28454"/>
                  <a:pt x="4005720" y="22917"/>
                  <a:pt x="4114940" y="0"/>
                </a:cubicBezTo>
                <a:cubicBezTo>
                  <a:pt x="4224160" y="-22917"/>
                  <a:pt x="4385807" y="17259"/>
                  <a:pt x="4613211" y="0"/>
                </a:cubicBezTo>
                <a:cubicBezTo>
                  <a:pt x="4840615" y="-17259"/>
                  <a:pt x="5086152" y="20125"/>
                  <a:pt x="5234651" y="0"/>
                </a:cubicBezTo>
                <a:cubicBezTo>
                  <a:pt x="5383150" y="-20125"/>
                  <a:pt x="5766622" y="29679"/>
                  <a:pt x="6158413" y="0"/>
                </a:cubicBezTo>
                <a:cubicBezTo>
                  <a:pt x="6212712" y="143826"/>
                  <a:pt x="6143790" y="381076"/>
                  <a:pt x="6158413" y="487005"/>
                </a:cubicBezTo>
                <a:cubicBezTo>
                  <a:pt x="6173036" y="592935"/>
                  <a:pt x="6116261" y="699757"/>
                  <a:pt x="6158413" y="911839"/>
                </a:cubicBezTo>
                <a:cubicBezTo>
                  <a:pt x="6200565" y="1123921"/>
                  <a:pt x="6146276" y="1295830"/>
                  <a:pt x="6158413" y="1398844"/>
                </a:cubicBezTo>
                <a:cubicBezTo>
                  <a:pt x="6170550" y="1501858"/>
                  <a:pt x="6094761" y="1740324"/>
                  <a:pt x="6158413" y="1948020"/>
                </a:cubicBezTo>
                <a:cubicBezTo>
                  <a:pt x="6222065" y="2155716"/>
                  <a:pt x="6127066" y="2198327"/>
                  <a:pt x="6158413" y="2403940"/>
                </a:cubicBezTo>
                <a:cubicBezTo>
                  <a:pt x="6189760" y="2609553"/>
                  <a:pt x="6087033" y="2777753"/>
                  <a:pt x="6158413" y="3108543"/>
                </a:cubicBezTo>
                <a:cubicBezTo>
                  <a:pt x="5922714" y="3144708"/>
                  <a:pt x="5846895" y="3051047"/>
                  <a:pt x="5598557" y="3108543"/>
                </a:cubicBezTo>
                <a:cubicBezTo>
                  <a:pt x="5350219" y="3166039"/>
                  <a:pt x="5292210" y="3090244"/>
                  <a:pt x="5161870" y="3108543"/>
                </a:cubicBezTo>
                <a:cubicBezTo>
                  <a:pt x="5031530" y="3126842"/>
                  <a:pt x="4761389" y="3089176"/>
                  <a:pt x="4602014" y="3108543"/>
                </a:cubicBezTo>
                <a:cubicBezTo>
                  <a:pt x="4442639" y="3127910"/>
                  <a:pt x="4112603" y="3105883"/>
                  <a:pt x="3918990" y="3108543"/>
                </a:cubicBezTo>
                <a:cubicBezTo>
                  <a:pt x="3725377" y="3111203"/>
                  <a:pt x="3549850" y="3098804"/>
                  <a:pt x="3420718" y="3108543"/>
                </a:cubicBezTo>
                <a:cubicBezTo>
                  <a:pt x="3291586" y="3118282"/>
                  <a:pt x="3035261" y="3101229"/>
                  <a:pt x="2922447" y="3108543"/>
                </a:cubicBezTo>
                <a:cubicBezTo>
                  <a:pt x="2809633" y="3115857"/>
                  <a:pt x="2665177" y="3096082"/>
                  <a:pt x="2485759" y="3108543"/>
                </a:cubicBezTo>
                <a:cubicBezTo>
                  <a:pt x="2306341" y="3121004"/>
                  <a:pt x="2219098" y="3105510"/>
                  <a:pt x="2110656" y="3108543"/>
                </a:cubicBezTo>
                <a:cubicBezTo>
                  <a:pt x="2002214" y="3111576"/>
                  <a:pt x="1852511" y="3100019"/>
                  <a:pt x="1673969" y="3108543"/>
                </a:cubicBezTo>
                <a:cubicBezTo>
                  <a:pt x="1495427" y="3117067"/>
                  <a:pt x="1304209" y="3097722"/>
                  <a:pt x="1175697" y="3108543"/>
                </a:cubicBezTo>
                <a:cubicBezTo>
                  <a:pt x="1047185" y="3119364"/>
                  <a:pt x="697390" y="3076287"/>
                  <a:pt x="554257" y="3108543"/>
                </a:cubicBezTo>
                <a:cubicBezTo>
                  <a:pt x="411124" y="3140799"/>
                  <a:pt x="170097" y="3093716"/>
                  <a:pt x="0" y="3108543"/>
                </a:cubicBezTo>
                <a:cubicBezTo>
                  <a:pt x="-4157" y="2945687"/>
                  <a:pt x="14659" y="2777208"/>
                  <a:pt x="0" y="2590453"/>
                </a:cubicBezTo>
                <a:cubicBezTo>
                  <a:pt x="-14659" y="2403698"/>
                  <a:pt x="28392" y="2313182"/>
                  <a:pt x="0" y="2134533"/>
                </a:cubicBezTo>
                <a:cubicBezTo>
                  <a:pt x="-28392" y="1955884"/>
                  <a:pt x="34849" y="1797628"/>
                  <a:pt x="0" y="1709699"/>
                </a:cubicBezTo>
                <a:cubicBezTo>
                  <a:pt x="-34849" y="1621770"/>
                  <a:pt x="35781" y="1328702"/>
                  <a:pt x="0" y="1222694"/>
                </a:cubicBezTo>
                <a:cubicBezTo>
                  <a:pt x="-35781" y="1116686"/>
                  <a:pt x="5659" y="919261"/>
                  <a:pt x="0" y="735689"/>
                </a:cubicBezTo>
                <a:cubicBezTo>
                  <a:pt x="-5659" y="552117"/>
                  <a:pt x="78751" y="184817"/>
                  <a:pt x="0" y="0"/>
                </a:cubicBezTo>
                <a:close/>
              </a:path>
            </a:pathLst>
          </a:custGeom>
          <a:noFill/>
          <a:ln w="28575">
            <a:solidFill>
              <a:srgbClr val="FFC000"/>
            </a:solidFill>
            <a:extLst>
              <a:ext uri="{C807C97D-BFC1-408E-A445-0C87EB9F89A2}">
                <ask:lineSketchStyleProps xmlns:ask="http://schemas.microsoft.com/office/drawing/2018/sketchyshapes" sd="2052783886">
                  <a:prstGeom prst="rect">
                    <a:avLst/>
                  </a:prstGeom>
                  <ask:type>
                    <ask:lineSketchScribble/>
                  </ask:type>
                </ask:lineSketchStyleProps>
              </a:ext>
            </a:extLst>
          </a:ln>
        </p:spPr>
        <p:txBody>
          <a:bodyPr wrap="square" rtlCol="0">
            <a:spAutoFit/>
          </a:bodyPr>
          <a:lstStyle/>
          <a:p>
            <a:pPr algn="l"/>
            <a:r>
              <a:rPr lang="en-US" sz="2800" b="1" dirty="0">
                <a:latin typeface="Verdana" panose="020B0604030504040204" pitchFamily="34" charset="0"/>
                <a:ea typeface="Verdana" panose="020B0604030504040204" pitchFamily="34" charset="0"/>
              </a:rPr>
              <a:t>FLASHCARDS</a:t>
            </a:r>
            <a:endParaRPr lang="en-US" sz="2800" dirty="0">
              <a:latin typeface="Verdana" panose="020B0604030504040204" pitchFamily="34" charset="0"/>
              <a:ea typeface="Verdana" panose="020B0604030504040204" pitchFamily="34" charset="0"/>
            </a:endParaRPr>
          </a:p>
          <a:p>
            <a:pPr marL="0" algn="l" defTabSz="457200" rtl="0" eaLnBrk="1" latinLnBrk="0" hangingPunct="1"/>
            <a:endParaRPr lang="en-US" sz="2800" kern="1200" dirty="0">
              <a:solidFill>
                <a:schemeClr val="bg1">
                  <a:lumMod val="65000"/>
                </a:schemeClr>
              </a:solidFill>
              <a:latin typeface="Verdana" panose="020B0604030504040204" pitchFamily="34" charset="0"/>
              <a:ea typeface="Verdana" panose="020B0604030504040204" pitchFamily="34" charset="0"/>
              <a:cs typeface="+mn-cs"/>
            </a:endParaRPr>
          </a:p>
          <a:p>
            <a:pPr>
              <a:spcAft>
                <a:spcPts val="600"/>
              </a:spcAft>
            </a:pPr>
            <a:r>
              <a:rPr lang="en-US" sz="2800" dirty="0">
                <a:latin typeface="Verdana" panose="020B0604030504040204" pitchFamily="34" charset="0"/>
                <a:ea typeface="Verdana" panose="020B0604030504040204" pitchFamily="34" charset="0"/>
              </a:rPr>
              <a:t>Select at least 10 vocabulary terms from this lab. Use index cards to create flashcards of the vocabulary terms and definitions.</a:t>
            </a:r>
          </a:p>
        </p:txBody>
      </p:sp>
      <p:sp>
        <p:nvSpPr>
          <p:cNvPr id="2" name="Rectangle 1">
            <a:extLst>
              <a:ext uri="{FF2B5EF4-FFF2-40B4-BE49-F238E27FC236}">
                <a16:creationId xmlns:a16="http://schemas.microsoft.com/office/drawing/2014/main" id="{9725EA8D-36F9-43C0-8AAA-4898B31364A8}"/>
              </a:ext>
            </a:extLst>
          </p:cNvPr>
          <p:cNvSpPr/>
          <p:nvPr userDrawn="1"/>
        </p:nvSpPr>
        <p:spPr>
          <a:xfrm>
            <a:off x="132295" y="93604"/>
            <a:ext cx="2104279" cy="181588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upload a picture or screenshot of your flashcards in the Challenge It section of the Google Form.</a:t>
            </a:r>
            <a:endParaRPr kumimoji="0" lang="en-US"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986974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F4467D-F427-47B6-A0B5-66959B4EE245}"/>
              </a:ext>
            </a:extLst>
          </p:cNvPr>
          <p:cNvSpPr txBox="1"/>
          <p:nvPr userDrawn="1"/>
        </p:nvSpPr>
        <p:spPr>
          <a:xfrm>
            <a:off x="2724539" y="1001486"/>
            <a:ext cx="6158413" cy="3770263"/>
          </a:xfrm>
          <a:custGeom>
            <a:avLst/>
            <a:gdLst>
              <a:gd name="connsiteX0" fmla="*/ 0 w 6158413"/>
              <a:gd name="connsiteY0" fmla="*/ 0 h 3770263"/>
              <a:gd name="connsiteX1" fmla="*/ 375103 w 6158413"/>
              <a:gd name="connsiteY1" fmla="*/ 0 h 3770263"/>
              <a:gd name="connsiteX2" fmla="*/ 811791 w 6158413"/>
              <a:gd name="connsiteY2" fmla="*/ 0 h 3770263"/>
              <a:gd name="connsiteX3" fmla="*/ 1494815 w 6158413"/>
              <a:gd name="connsiteY3" fmla="*/ 0 h 3770263"/>
              <a:gd name="connsiteX4" fmla="*/ 1931502 w 6158413"/>
              <a:gd name="connsiteY4" fmla="*/ 0 h 3770263"/>
              <a:gd name="connsiteX5" fmla="*/ 2368190 w 6158413"/>
              <a:gd name="connsiteY5" fmla="*/ 0 h 3770263"/>
              <a:gd name="connsiteX6" fmla="*/ 2804877 w 6158413"/>
              <a:gd name="connsiteY6" fmla="*/ 0 h 3770263"/>
              <a:gd name="connsiteX7" fmla="*/ 3303149 w 6158413"/>
              <a:gd name="connsiteY7" fmla="*/ 0 h 3770263"/>
              <a:gd name="connsiteX8" fmla="*/ 3678252 w 6158413"/>
              <a:gd name="connsiteY8" fmla="*/ 0 h 3770263"/>
              <a:gd name="connsiteX9" fmla="*/ 4114940 w 6158413"/>
              <a:gd name="connsiteY9" fmla="*/ 0 h 3770263"/>
              <a:gd name="connsiteX10" fmla="*/ 4613211 w 6158413"/>
              <a:gd name="connsiteY10" fmla="*/ 0 h 3770263"/>
              <a:gd name="connsiteX11" fmla="*/ 5234651 w 6158413"/>
              <a:gd name="connsiteY11" fmla="*/ 0 h 3770263"/>
              <a:gd name="connsiteX12" fmla="*/ 6158413 w 6158413"/>
              <a:gd name="connsiteY12" fmla="*/ 0 h 3770263"/>
              <a:gd name="connsiteX13" fmla="*/ 6158413 w 6158413"/>
              <a:gd name="connsiteY13" fmla="*/ 500906 h 3770263"/>
              <a:gd name="connsiteX14" fmla="*/ 6158413 w 6158413"/>
              <a:gd name="connsiteY14" fmla="*/ 926407 h 3770263"/>
              <a:gd name="connsiteX15" fmla="*/ 6158413 w 6158413"/>
              <a:gd name="connsiteY15" fmla="*/ 1427314 h 3770263"/>
              <a:gd name="connsiteX16" fmla="*/ 6158413 w 6158413"/>
              <a:gd name="connsiteY16" fmla="*/ 2003625 h 3770263"/>
              <a:gd name="connsiteX17" fmla="*/ 6158413 w 6158413"/>
              <a:gd name="connsiteY17" fmla="*/ 2466829 h 3770263"/>
              <a:gd name="connsiteX18" fmla="*/ 6158413 w 6158413"/>
              <a:gd name="connsiteY18" fmla="*/ 2930033 h 3770263"/>
              <a:gd name="connsiteX19" fmla="*/ 6158413 w 6158413"/>
              <a:gd name="connsiteY19" fmla="*/ 3770263 h 3770263"/>
              <a:gd name="connsiteX20" fmla="*/ 5783310 w 6158413"/>
              <a:gd name="connsiteY20" fmla="*/ 3770263 h 3770263"/>
              <a:gd name="connsiteX21" fmla="*/ 5223454 w 6158413"/>
              <a:gd name="connsiteY21" fmla="*/ 3770263 h 3770263"/>
              <a:gd name="connsiteX22" fmla="*/ 4540430 w 6158413"/>
              <a:gd name="connsiteY22" fmla="*/ 3770263 h 3770263"/>
              <a:gd name="connsiteX23" fmla="*/ 4042158 w 6158413"/>
              <a:gd name="connsiteY23" fmla="*/ 3770263 h 3770263"/>
              <a:gd name="connsiteX24" fmla="*/ 3543887 w 6158413"/>
              <a:gd name="connsiteY24" fmla="*/ 3770263 h 3770263"/>
              <a:gd name="connsiteX25" fmla="*/ 3107199 w 6158413"/>
              <a:gd name="connsiteY25" fmla="*/ 3770263 h 3770263"/>
              <a:gd name="connsiteX26" fmla="*/ 2732096 w 6158413"/>
              <a:gd name="connsiteY26" fmla="*/ 3770263 h 3770263"/>
              <a:gd name="connsiteX27" fmla="*/ 2295408 w 6158413"/>
              <a:gd name="connsiteY27" fmla="*/ 3770263 h 3770263"/>
              <a:gd name="connsiteX28" fmla="*/ 1797137 w 6158413"/>
              <a:gd name="connsiteY28" fmla="*/ 3770263 h 3770263"/>
              <a:gd name="connsiteX29" fmla="*/ 1175697 w 6158413"/>
              <a:gd name="connsiteY29" fmla="*/ 3770263 h 3770263"/>
              <a:gd name="connsiteX30" fmla="*/ 492673 w 6158413"/>
              <a:gd name="connsiteY30" fmla="*/ 3770263 h 3770263"/>
              <a:gd name="connsiteX31" fmla="*/ 0 w 6158413"/>
              <a:gd name="connsiteY31" fmla="*/ 3770263 h 3770263"/>
              <a:gd name="connsiteX32" fmla="*/ 0 w 6158413"/>
              <a:gd name="connsiteY32" fmla="*/ 3193951 h 3770263"/>
              <a:gd name="connsiteX33" fmla="*/ 0 w 6158413"/>
              <a:gd name="connsiteY33" fmla="*/ 2768450 h 3770263"/>
              <a:gd name="connsiteX34" fmla="*/ 0 w 6158413"/>
              <a:gd name="connsiteY34" fmla="*/ 2267544 h 3770263"/>
              <a:gd name="connsiteX35" fmla="*/ 0 w 6158413"/>
              <a:gd name="connsiteY35" fmla="*/ 1766638 h 3770263"/>
              <a:gd name="connsiteX36" fmla="*/ 0 w 6158413"/>
              <a:gd name="connsiteY36" fmla="*/ 1265731 h 3770263"/>
              <a:gd name="connsiteX37" fmla="*/ 0 w 6158413"/>
              <a:gd name="connsiteY37" fmla="*/ 651717 h 3770263"/>
              <a:gd name="connsiteX38" fmla="*/ 0 w 6158413"/>
              <a:gd name="connsiteY38" fmla="*/ 0 h 37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158413" h="3770263" extrusionOk="0">
                <a:moveTo>
                  <a:pt x="0" y="0"/>
                </a:moveTo>
                <a:cubicBezTo>
                  <a:pt x="110517" y="-37924"/>
                  <a:pt x="255472" y="30018"/>
                  <a:pt x="375103" y="0"/>
                </a:cubicBezTo>
                <a:cubicBezTo>
                  <a:pt x="494734" y="-30018"/>
                  <a:pt x="652906" y="49569"/>
                  <a:pt x="811791" y="0"/>
                </a:cubicBezTo>
                <a:cubicBezTo>
                  <a:pt x="970676" y="-49569"/>
                  <a:pt x="1172036" y="9837"/>
                  <a:pt x="1494815" y="0"/>
                </a:cubicBezTo>
                <a:cubicBezTo>
                  <a:pt x="1817594" y="-9837"/>
                  <a:pt x="1784470" y="47180"/>
                  <a:pt x="1931502" y="0"/>
                </a:cubicBezTo>
                <a:cubicBezTo>
                  <a:pt x="2078534" y="-47180"/>
                  <a:pt x="2252927" y="41746"/>
                  <a:pt x="2368190" y="0"/>
                </a:cubicBezTo>
                <a:cubicBezTo>
                  <a:pt x="2483453" y="-41746"/>
                  <a:pt x="2650885" y="30484"/>
                  <a:pt x="2804877" y="0"/>
                </a:cubicBezTo>
                <a:cubicBezTo>
                  <a:pt x="2958869" y="-30484"/>
                  <a:pt x="3133533" y="58728"/>
                  <a:pt x="3303149" y="0"/>
                </a:cubicBezTo>
                <a:cubicBezTo>
                  <a:pt x="3472765" y="-58728"/>
                  <a:pt x="3503335" y="28454"/>
                  <a:pt x="3678252" y="0"/>
                </a:cubicBezTo>
                <a:cubicBezTo>
                  <a:pt x="3853169" y="-28454"/>
                  <a:pt x="4005720" y="22917"/>
                  <a:pt x="4114940" y="0"/>
                </a:cubicBezTo>
                <a:cubicBezTo>
                  <a:pt x="4224160" y="-22917"/>
                  <a:pt x="4385807" y="17259"/>
                  <a:pt x="4613211" y="0"/>
                </a:cubicBezTo>
                <a:cubicBezTo>
                  <a:pt x="4840615" y="-17259"/>
                  <a:pt x="5086152" y="20125"/>
                  <a:pt x="5234651" y="0"/>
                </a:cubicBezTo>
                <a:cubicBezTo>
                  <a:pt x="5383150" y="-20125"/>
                  <a:pt x="5766622" y="29679"/>
                  <a:pt x="6158413" y="0"/>
                </a:cubicBezTo>
                <a:cubicBezTo>
                  <a:pt x="6213455" y="234952"/>
                  <a:pt x="6130551" y="364708"/>
                  <a:pt x="6158413" y="500906"/>
                </a:cubicBezTo>
                <a:cubicBezTo>
                  <a:pt x="6186275" y="637104"/>
                  <a:pt x="6115545" y="792806"/>
                  <a:pt x="6158413" y="926407"/>
                </a:cubicBezTo>
                <a:cubicBezTo>
                  <a:pt x="6201281" y="1060008"/>
                  <a:pt x="6108477" y="1244513"/>
                  <a:pt x="6158413" y="1427314"/>
                </a:cubicBezTo>
                <a:cubicBezTo>
                  <a:pt x="6208349" y="1610115"/>
                  <a:pt x="6126405" y="1813851"/>
                  <a:pt x="6158413" y="2003625"/>
                </a:cubicBezTo>
                <a:cubicBezTo>
                  <a:pt x="6190421" y="2193399"/>
                  <a:pt x="6120184" y="2366809"/>
                  <a:pt x="6158413" y="2466829"/>
                </a:cubicBezTo>
                <a:cubicBezTo>
                  <a:pt x="6196642" y="2566849"/>
                  <a:pt x="6140010" y="2806025"/>
                  <a:pt x="6158413" y="2930033"/>
                </a:cubicBezTo>
                <a:cubicBezTo>
                  <a:pt x="6176816" y="3054041"/>
                  <a:pt x="6087904" y="3513598"/>
                  <a:pt x="6158413" y="3770263"/>
                </a:cubicBezTo>
                <a:cubicBezTo>
                  <a:pt x="5997798" y="3806761"/>
                  <a:pt x="5955466" y="3740331"/>
                  <a:pt x="5783310" y="3770263"/>
                </a:cubicBezTo>
                <a:cubicBezTo>
                  <a:pt x="5611154" y="3800195"/>
                  <a:pt x="5382829" y="3750896"/>
                  <a:pt x="5223454" y="3770263"/>
                </a:cubicBezTo>
                <a:cubicBezTo>
                  <a:pt x="5064079" y="3789630"/>
                  <a:pt x="4734043" y="3767603"/>
                  <a:pt x="4540430" y="3770263"/>
                </a:cubicBezTo>
                <a:cubicBezTo>
                  <a:pt x="4346817" y="3772923"/>
                  <a:pt x="4171290" y="3760524"/>
                  <a:pt x="4042158" y="3770263"/>
                </a:cubicBezTo>
                <a:cubicBezTo>
                  <a:pt x="3913026" y="3780002"/>
                  <a:pt x="3656701" y="3762949"/>
                  <a:pt x="3543887" y="3770263"/>
                </a:cubicBezTo>
                <a:cubicBezTo>
                  <a:pt x="3431073" y="3777577"/>
                  <a:pt x="3286617" y="3757802"/>
                  <a:pt x="3107199" y="3770263"/>
                </a:cubicBezTo>
                <a:cubicBezTo>
                  <a:pt x="2927781" y="3782724"/>
                  <a:pt x="2840538" y="3767230"/>
                  <a:pt x="2732096" y="3770263"/>
                </a:cubicBezTo>
                <a:cubicBezTo>
                  <a:pt x="2623654" y="3773296"/>
                  <a:pt x="2477932" y="3718572"/>
                  <a:pt x="2295408" y="3770263"/>
                </a:cubicBezTo>
                <a:cubicBezTo>
                  <a:pt x="2112884" y="3821954"/>
                  <a:pt x="1924669" y="3753181"/>
                  <a:pt x="1797137" y="3770263"/>
                </a:cubicBezTo>
                <a:cubicBezTo>
                  <a:pt x="1669605" y="3787345"/>
                  <a:pt x="1318830" y="3738007"/>
                  <a:pt x="1175697" y="3770263"/>
                </a:cubicBezTo>
                <a:cubicBezTo>
                  <a:pt x="1032564" y="3802519"/>
                  <a:pt x="711317" y="3700704"/>
                  <a:pt x="492673" y="3770263"/>
                </a:cubicBezTo>
                <a:cubicBezTo>
                  <a:pt x="274029" y="3839822"/>
                  <a:pt x="110871" y="3728316"/>
                  <a:pt x="0" y="3770263"/>
                </a:cubicBezTo>
                <a:cubicBezTo>
                  <a:pt x="-32436" y="3651269"/>
                  <a:pt x="38545" y="3402164"/>
                  <a:pt x="0" y="3193951"/>
                </a:cubicBezTo>
                <a:cubicBezTo>
                  <a:pt x="-38545" y="2985738"/>
                  <a:pt x="2192" y="2910752"/>
                  <a:pt x="0" y="2768450"/>
                </a:cubicBezTo>
                <a:cubicBezTo>
                  <a:pt x="-2192" y="2626148"/>
                  <a:pt x="24538" y="2494498"/>
                  <a:pt x="0" y="2267544"/>
                </a:cubicBezTo>
                <a:cubicBezTo>
                  <a:pt x="-24538" y="2040590"/>
                  <a:pt x="35790" y="1929508"/>
                  <a:pt x="0" y="1766638"/>
                </a:cubicBezTo>
                <a:cubicBezTo>
                  <a:pt x="-35790" y="1603768"/>
                  <a:pt x="24561" y="1377755"/>
                  <a:pt x="0" y="1265731"/>
                </a:cubicBezTo>
                <a:cubicBezTo>
                  <a:pt x="-24561" y="1153707"/>
                  <a:pt x="8649" y="944704"/>
                  <a:pt x="0" y="651717"/>
                </a:cubicBezTo>
                <a:cubicBezTo>
                  <a:pt x="-8649" y="358730"/>
                  <a:pt x="68142" y="158663"/>
                  <a:pt x="0" y="0"/>
                </a:cubicBezTo>
                <a:close/>
              </a:path>
            </a:pathLst>
          </a:custGeom>
          <a:noFill/>
          <a:ln w="28575">
            <a:solidFill>
              <a:srgbClr val="FFC000"/>
            </a:solidFill>
            <a:extLst>
              <a:ext uri="{C807C97D-BFC1-408E-A445-0C87EB9F89A2}">
                <ask:lineSketchStyleProps xmlns:ask="http://schemas.microsoft.com/office/drawing/2018/sketchyshapes" sd="2052783886">
                  <a:prstGeom prst="rect">
                    <a:avLst/>
                  </a:prstGeom>
                  <ask:type>
                    <ask:lineSketchScribble/>
                  </ask:type>
                </ask:lineSketchStyleProps>
              </a:ext>
            </a:extLst>
          </a:ln>
        </p:spPr>
        <p:txBody>
          <a:bodyPr wrap="square" rtlCol="0">
            <a:spAutoFit/>
          </a:bodyPr>
          <a:lstStyle/>
          <a:p>
            <a:pPr algn="l"/>
            <a:r>
              <a:rPr lang="en-US" sz="2600" b="1" dirty="0">
                <a:latin typeface="Verdana" panose="020B0604030504040204" pitchFamily="34" charset="0"/>
                <a:ea typeface="Verdana" panose="020B0604030504040204" pitchFamily="34" charset="0"/>
              </a:rPr>
              <a:t>COMIC STRIP</a:t>
            </a:r>
          </a:p>
          <a:p>
            <a:pPr algn="l"/>
            <a:endParaRPr lang="en-US" sz="2600" dirty="0">
              <a:latin typeface="Verdana" panose="020B0604030504040204" pitchFamily="34" charset="0"/>
              <a:ea typeface="Verdana" panose="020B0604030504040204" pitchFamily="34" charset="0"/>
            </a:endParaRPr>
          </a:p>
          <a:p>
            <a:pPr>
              <a:spcAft>
                <a:spcPts val="600"/>
              </a:spcAft>
            </a:pPr>
            <a:r>
              <a:rPr lang="en-US" sz="2600" dirty="0">
                <a:latin typeface="Verdana" panose="020B0604030504040204" pitchFamily="34" charset="0"/>
                <a:ea typeface="Verdana" panose="020B0604030504040204" pitchFamily="34" charset="0"/>
              </a:rPr>
              <a:t>Create a comic strip with at least four panels that illustrate conduction, convection, and radiation. </a:t>
            </a:r>
          </a:p>
          <a:p>
            <a:pPr>
              <a:spcAft>
                <a:spcPts val="600"/>
              </a:spcAft>
            </a:pPr>
            <a:r>
              <a:rPr lang="en-US" sz="2600" dirty="0">
                <a:latin typeface="Verdana" panose="020B0604030504040204" pitchFamily="34" charset="0"/>
                <a:ea typeface="Verdana" panose="020B0604030504040204" pitchFamily="34" charset="0"/>
              </a:rPr>
              <a:t>You must use all of the vocabulary words from “Read It” and at least one illustration per panel.</a:t>
            </a:r>
          </a:p>
        </p:txBody>
      </p:sp>
      <p:sp>
        <p:nvSpPr>
          <p:cNvPr id="2" name="Rectangle 1">
            <a:extLst>
              <a:ext uri="{FF2B5EF4-FFF2-40B4-BE49-F238E27FC236}">
                <a16:creationId xmlns:a16="http://schemas.microsoft.com/office/drawing/2014/main" id="{1E47D6DB-3676-4318-8CBC-25177C2D2978}"/>
              </a:ext>
            </a:extLst>
          </p:cNvPr>
          <p:cNvSpPr/>
          <p:nvPr userDrawn="1"/>
        </p:nvSpPr>
        <p:spPr>
          <a:xfrm>
            <a:off x="132295" y="93604"/>
            <a:ext cx="2104279" cy="181588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upload a picture or screenshot of your comic strip in the Challenge It section of the Google Form.</a:t>
            </a:r>
            <a:endParaRPr kumimoji="0" lang="en-US"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2974949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5CCE542-16D2-49F7-A40E-0F026D1289E0}"/>
              </a:ext>
            </a:extLst>
          </p:cNvPr>
          <p:cNvSpPr txBox="1"/>
          <p:nvPr userDrawn="1"/>
        </p:nvSpPr>
        <p:spPr>
          <a:xfrm>
            <a:off x="2724539" y="1001486"/>
            <a:ext cx="6158413" cy="3616375"/>
          </a:xfrm>
          <a:custGeom>
            <a:avLst/>
            <a:gdLst>
              <a:gd name="connsiteX0" fmla="*/ 0 w 6158413"/>
              <a:gd name="connsiteY0" fmla="*/ 0 h 3616375"/>
              <a:gd name="connsiteX1" fmla="*/ 375103 w 6158413"/>
              <a:gd name="connsiteY1" fmla="*/ 0 h 3616375"/>
              <a:gd name="connsiteX2" fmla="*/ 811791 w 6158413"/>
              <a:gd name="connsiteY2" fmla="*/ 0 h 3616375"/>
              <a:gd name="connsiteX3" fmla="*/ 1494815 w 6158413"/>
              <a:gd name="connsiteY3" fmla="*/ 0 h 3616375"/>
              <a:gd name="connsiteX4" fmla="*/ 1931502 w 6158413"/>
              <a:gd name="connsiteY4" fmla="*/ 0 h 3616375"/>
              <a:gd name="connsiteX5" fmla="*/ 2368190 w 6158413"/>
              <a:gd name="connsiteY5" fmla="*/ 0 h 3616375"/>
              <a:gd name="connsiteX6" fmla="*/ 2804877 w 6158413"/>
              <a:gd name="connsiteY6" fmla="*/ 0 h 3616375"/>
              <a:gd name="connsiteX7" fmla="*/ 3303149 w 6158413"/>
              <a:gd name="connsiteY7" fmla="*/ 0 h 3616375"/>
              <a:gd name="connsiteX8" fmla="*/ 3678252 w 6158413"/>
              <a:gd name="connsiteY8" fmla="*/ 0 h 3616375"/>
              <a:gd name="connsiteX9" fmla="*/ 4114940 w 6158413"/>
              <a:gd name="connsiteY9" fmla="*/ 0 h 3616375"/>
              <a:gd name="connsiteX10" fmla="*/ 4613211 w 6158413"/>
              <a:gd name="connsiteY10" fmla="*/ 0 h 3616375"/>
              <a:gd name="connsiteX11" fmla="*/ 5234651 w 6158413"/>
              <a:gd name="connsiteY11" fmla="*/ 0 h 3616375"/>
              <a:gd name="connsiteX12" fmla="*/ 6158413 w 6158413"/>
              <a:gd name="connsiteY12" fmla="*/ 0 h 3616375"/>
              <a:gd name="connsiteX13" fmla="*/ 6158413 w 6158413"/>
              <a:gd name="connsiteY13" fmla="*/ 480461 h 3616375"/>
              <a:gd name="connsiteX14" fmla="*/ 6158413 w 6158413"/>
              <a:gd name="connsiteY14" fmla="*/ 888595 h 3616375"/>
              <a:gd name="connsiteX15" fmla="*/ 6158413 w 6158413"/>
              <a:gd name="connsiteY15" fmla="*/ 1369056 h 3616375"/>
              <a:gd name="connsiteX16" fmla="*/ 6158413 w 6158413"/>
              <a:gd name="connsiteY16" fmla="*/ 1921845 h 3616375"/>
              <a:gd name="connsiteX17" fmla="*/ 6158413 w 6158413"/>
              <a:gd name="connsiteY17" fmla="*/ 2366143 h 3616375"/>
              <a:gd name="connsiteX18" fmla="*/ 6158413 w 6158413"/>
              <a:gd name="connsiteY18" fmla="*/ 2810440 h 3616375"/>
              <a:gd name="connsiteX19" fmla="*/ 6158413 w 6158413"/>
              <a:gd name="connsiteY19" fmla="*/ 3616375 h 3616375"/>
              <a:gd name="connsiteX20" fmla="*/ 5783310 w 6158413"/>
              <a:gd name="connsiteY20" fmla="*/ 3616375 h 3616375"/>
              <a:gd name="connsiteX21" fmla="*/ 5223454 w 6158413"/>
              <a:gd name="connsiteY21" fmla="*/ 3616375 h 3616375"/>
              <a:gd name="connsiteX22" fmla="*/ 4540430 w 6158413"/>
              <a:gd name="connsiteY22" fmla="*/ 3616375 h 3616375"/>
              <a:gd name="connsiteX23" fmla="*/ 4042158 w 6158413"/>
              <a:gd name="connsiteY23" fmla="*/ 3616375 h 3616375"/>
              <a:gd name="connsiteX24" fmla="*/ 3543887 w 6158413"/>
              <a:gd name="connsiteY24" fmla="*/ 3616375 h 3616375"/>
              <a:gd name="connsiteX25" fmla="*/ 3107199 w 6158413"/>
              <a:gd name="connsiteY25" fmla="*/ 3616375 h 3616375"/>
              <a:gd name="connsiteX26" fmla="*/ 2732096 w 6158413"/>
              <a:gd name="connsiteY26" fmla="*/ 3616375 h 3616375"/>
              <a:gd name="connsiteX27" fmla="*/ 2295408 w 6158413"/>
              <a:gd name="connsiteY27" fmla="*/ 3616375 h 3616375"/>
              <a:gd name="connsiteX28" fmla="*/ 1797137 w 6158413"/>
              <a:gd name="connsiteY28" fmla="*/ 3616375 h 3616375"/>
              <a:gd name="connsiteX29" fmla="*/ 1175697 w 6158413"/>
              <a:gd name="connsiteY29" fmla="*/ 3616375 h 3616375"/>
              <a:gd name="connsiteX30" fmla="*/ 492673 w 6158413"/>
              <a:gd name="connsiteY30" fmla="*/ 3616375 h 3616375"/>
              <a:gd name="connsiteX31" fmla="*/ 0 w 6158413"/>
              <a:gd name="connsiteY31" fmla="*/ 3616375 h 3616375"/>
              <a:gd name="connsiteX32" fmla="*/ 0 w 6158413"/>
              <a:gd name="connsiteY32" fmla="*/ 3063586 h 3616375"/>
              <a:gd name="connsiteX33" fmla="*/ 0 w 6158413"/>
              <a:gd name="connsiteY33" fmla="*/ 2655453 h 3616375"/>
              <a:gd name="connsiteX34" fmla="*/ 0 w 6158413"/>
              <a:gd name="connsiteY34" fmla="*/ 2174991 h 3616375"/>
              <a:gd name="connsiteX35" fmla="*/ 0 w 6158413"/>
              <a:gd name="connsiteY35" fmla="*/ 1694530 h 3616375"/>
              <a:gd name="connsiteX36" fmla="*/ 0 w 6158413"/>
              <a:gd name="connsiteY36" fmla="*/ 1214069 h 3616375"/>
              <a:gd name="connsiteX37" fmla="*/ 0 w 6158413"/>
              <a:gd name="connsiteY37" fmla="*/ 625116 h 3616375"/>
              <a:gd name="connsiteX38" fmla="*/ 0 w 6158413"/>
              <a:gd name="connsiteY38" fmla="*/ 0 h 36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158413" h="3616375" extrusionOk="0">
                <a:moveTo>
                  <a:pt x="0" y="0"/>
                </a:moveTo>
                <a:cubicBezTo>
                  <a:pt x="110517" y="-37924"/>
                  <a:pt x="255472" y="30018"/>
                  <a:pt x="375103" y="0"/>
                </a:cubicBezTo>
                <a:cubicBezTo>
                  <a:pt x="494734" y="-30018"/>
                  <a:pt x="652906" y="49569"/>
                  <a:pt x="811791" y="0"/>
                </a:cubicBezTo>
                <a:cubicBezTo>
                  <a:pt x="970676" y="-49569"/>
                  <a:pt x="1172036" y="9837"/>
                  <a:pt x="1494815" y="0"/>
                </a:cubicBezTo>
                <a:cubicBezTo>
                  <a:pt x="1817594" y="-9837"/>
                  <a:pt x="1784470" y="47180"/>
                  <a:pt x="1931502" y="0"/>
                </a:cubicBezTo>
                <a:cubicBezTo>
                  <a:pt x="2078534" y="-47180"/>
                  <a:pt x="2252927" y="41746"/>
                  <a:pt x="2368190" y="0"/>
                </a:cubicBezTo>
                <a:cubicBezTo>
                  <a:pt x="2483453" y="-41746"/>
                  <a:pt x="2650885" y="30484"/>
                  <a:pt x="2804877" y="0"/>
                </a:cubicBezTo>
                <a:cubicBezTo>
                  <a:pt x="2958869" y="-30484"/>
                  <a:pt x="3133533" y="58728"/>
                  <a:pt x="3303149" y="0"/>
                </a:cubicBezTo>
                <a:cubicBezTo>
                  <a:pt x="3472765" y="-58728"/>
                  <a:pt x="3503335" y="28454"/>
                  <a:pt x="3678252" y="0"/>
                </a:cubicBezTo>
                <a:cubicBezTo>
                  <a:pt x="3853169" y="-28454"/>
                  <a:pt x="4005720" y="22917"/>
                  <a:pt x="4114940" y="0"/>
                </a:cubicBezTo>
                <a:cubicBezTo>
                  <a:pt x="4224160" y="-22917"/>
                  <a:pt x="4385807" y="17259"/>
                  <a:pt x="4613211" y="0"/>
                </a:cubicBezTo>
                <a:cubicBezTo>
                  <a:pt x="4840615" y="-17259"/>
                  <a:pt x="5086152" y="20125"/>
                  <a:pt x="5234651" y="0"/>
                </a:cubicBezTo>
                <a:cubicBezTo>
                  <a:pt x="5383150" y="-20125"/>
                  <a:pt x="5766622" y="29679"/>
                  <a:pt x="6158413" y="0"/>
                </a:cubicBezTo>
                <a:cubicBezTo>
                  <a:pt x="6212123" y="161045"/>
                  <a:pt x="6145844" y="372849"/>
                  <a:pt x="6158413" y="480461"/>
                </a:cubicBezTo>
                <a:cubicBezTo>
                  <a:pt x="6170982" y="588073"/>
                  <a:pt x="6125735" y="695799"/>
                  <a:pt x="6158413" y="888595"/>
                </a:cubicBezTo>
                <a:cubicBezTo>
                  <a:pt x="6191091" y="1081391"/>
                  <a:pt x="6105836" y="1201329"/>
                  <a:pt x="6158413" y="1369056"/>
                </a:cubicBezTo>
                <a:cubicBezTo>
                  <a:pt x="6210990" y="1536783"/>
                  <a:pt x="6132480" y="1768775"/>
                  <a:pt x="6158413" y="1921845"/>
                </a:cubicBezTo>
                <a:cubicBezTo>
                  <a:pt x="6184346" y="2074915"/>
                  <a:pt x="6135618" y="2210557"/>
                  <a:pt x="6158413" y="2366143"/>
                </a:cubicBezTo>
                <a:cubicBezTo>
                  <a:pt x="6181208" y="2521729"/>
                  <a:pt x="6143985" y="2696922"/>
                  <a:pt x="6158413" y="2810440"/>
                </a:cubicBezTo>
                <a:cubicBezTo>
                  <a:pt x="6172841" y="2923958"/>
                  <a:pt x="6131355" y="3437861"/>
                  <a:pt x="6158413" y="3616375"/>
                </a:cubicBezTo>
                <a:cubicBezTo>
                  <a:pt x="5997798" y="3652873"/>
                  <a:pt x="5955466" y="3586443"/>
                  <a:pt x="5783310" y="3616375"/>
                </a:cubicBezTo>
                <a:cubicBezTo>
                  <a:pt x="5611154" y="3646307"/>
                  <a:pt x="5382829" y="3597008"/>
                  <a:pt x="5223454" y="3616375"/>
                </a:cubicBezTo>
                <a:cubicBezTo>
                  <a:pt x="5064079" y="3635742"/>
                  <a:pt x="4734043" y="3613715"/>
                  <a:pt x="4540430" y="3616375"/>
                </a:cubicBezTo>
                <a:cubicBezTo>
                  <a:pt x="4346817" y="3619035"/>
                  <a:pt x="4171290" y="3606636"/>
                  <a:pt x="4042158" y="3616375"/>
                </a:cubicBezTo>
                <a:cubicBezTo>
                  <a:pt x="3913026" y="3626114"/>
                  <a:pt x="3656701" y="3609061"/>
                  <a:pt x="3543887" y="3616375"/>
                </a:cubicBezTo>
                <a:cubicBezTo>
                  <a:pt x="3431073" y="3623689"/>
                  <a:pt x="3286617" y="3603914"/>
                  <a:pt x="3107199" y="3616375"/>
                </a:cubicBezTo>
                <a:cubicBezTo>
                  <a:pt x="2927781" y="3628836"/>
                  <a:pt x="2840538" y="3613342"/>
                  <a:pt x="2732096" y="3616375"/>
                </a:cubicBezTo>
                <a:cubicBezTo>
                  <a:pt x="2623654" y="3619408"/>
                  <a:pt x="2477932" y="3564684"/>
                  <a:pt x="2295408" y="3616375"/>
                </a:cubicBezTo>
                <a:cubicBezTo>
                  <a:pt x="2112884" y="3668066"/>
                  <a:pt x="1924669" y="3599293"/>
                  <a:pt x="1797137" y="3616375"/>
                </a:cubicBezTo>
                <a:cubicBezTo>
                  <a:pt x="1669605" y="3633457"/>
                  <a:pt x="1318830" y="3584119"/>
                  <a:pt x="1175697" y="3616375"/>
                </a:cubicBezTo>
                <a:cubicBezTo>
                  <a:pt x="1032564" y="3648631"/>
                  <a:pt x="711317" y="3546816"/>
                  <a:pt x="492673" y="3616375"/>
                </a:cubicBezTo>
                <a:cubicBezTo>
                  <a:pt x="274029" y="3685934"/>
                  <a:pt x="110871" y="3574428"/>
                  <a:pt x="0" y="3616375"/>
                </a:cubicBezTo>
                <a:cubicBezTo>
                  <a:pt x="-39161" y="3364560"/>
                  <a:pt x="24756" y="3302597"/>
                  <a:pt x="0" y="3063586"/>
                </a:cubicBezTo>
                <a:cubicBezTo>
                  <a:pt x="-24756" y="2824575"/>
                  <a:pt x="47762" y="2796321"/>
                  <a:pt x="0" y="2655453"/>
                </a:cubicBezTo>
                <a:cubicBezTo>
                  <a:pt x="-47762" y="2514585"/>
                  <a:pt x="31266" y="2361605"/>
                  <a:pt x="0" y="2174991"/>
                </a:cubicBezTo>
                <a:cubicBezTo>
                  <a:pt x="-31266" y="1988377"/>
                  <a:pt x="11963" y="1800229"/>
                  <a:pt x="0" y="1694530"/>
                </a:cubicBezTo>
                <a:cubicBezTo>
                  <a:pt x="-11963" y="1588831"/>
                  <a:pt x="12404" y="1429895"/>
                  <a:pt x="0" y="1214069"/>
                </a:cubicBezTo>
                <a:cubicBezTo>
                  <a:pt x="-12404" y="998243"/>
                  <a:pt x="11575" y="897318"/>
                  <a:pt x="0" y="625116"/>
                </a:cubicBezTo>
                <a:cubicBezTo>
                  <a:pt x="-11575" y="352914"/>
                  <a:pt x="61052" y="160298"/>
                  <a:pt x="0" y="0"/>
                </a:cubicBezTo>
                <a:close/>
              </a:path>
            </a:pathLst>
          </a:custGeom>
          <a:noFill/>
          <a:ln w="28575">
            <a:solidFill>
              <a:srgbClr val="FFC000"/>
            </a:solidFill>
            <a:extLst>
              <a:ext uri="{C807C97D-BFC1-408E-A445-0C87EB9F89A2}">
                <ask:lineSketchStyleProps xmlns:ask="http://schemas.microsoft.com/office/drawing/2018/sketchyshapes" sd="2052783886">
                  <a:prstGeom prst="rect">
                    <a:avLst/>
                  </a:prstGeom>
                  <ask:type>
                    <ask:lineSketchScribble/>
                  </ask:type>
                </ask:lineSketchStyleProps>
              </a:ext>
            </a:extLst>
          </a:ln>
        </p:spPr>
        <p:txBody>
          <a:bodyPr wrap="square" rtlCol="0">
            <a:spAutoFit/>
          </a:bodyPr>
          <a:lstStyle/>
          <a:p>
            <a:pPr algn="l"/>
            <a:r>
              <a:rPr lang="en-US" sz="2800" b="1" dirty="0">
                <a:latin typeface="Verdana" panose="020B0604030504040204" pitchFamily="34" charset="0"/>
                <a:ea typeface="Verdana" panose="020B0604030504040204" pitchFamily="34" charset="0"/>
              </a:rPr>
              <a:t>QUIZ</a:t>
            </a:r>
            <a:endParaRPr lang="en-US" sz="2800" dirty="0">
              <a:latin typeface="Verdana" panose="020B0604030504040204" pitchFamily="34" charset="0"/>
              <a:ea typeface="Verdana" panose="020B0604030504040204" pitchFamily="34" charset="0"/>
            </a:endParaRPr>
          </a:p>
          <a:p>
            <a:pPr>
              <a:spcAft>
                <a:spcPts val="600"/>
              </a:spcAft>
            </a:pPr>
            <a:r>
              <a:rPr lang="en-US" sz="2800" dirty="0">
                <a:latin typeface="Verdana" panose="020B0604030504040204" pitchFamily="34" charset="0"/>
                <a:ea typeface="Verdana" panose="020B0604030504040204" pitchFamily="34" charset="0"/>
              </a:rPr>
              <a:t>Write at least 10 quiz questions that could be used to test your classmates on the topics learned in this station lab. </a:t>
            </a:r>
          </a:p>
          <a:p>
            <a:pPr algn="l"/>
            <a:endParaRPr lang="en-US" sz="2800" b="1" dirty="0">
              <a:latin typeface="Verdana" panose="020B0604030504040204" pitchFamily="34" charset="0"/>
              <a:ea typeface="Verdana" panose="020B0604030504040204" pitchFamily="34" charset="0"/>
            </a:endParaRPr>
          </a:p>
          <a:p>
            <a:pPr algn="l"/>
            <a:r>
              <a:rPr lang="en-US" sz="2800" b="1" dirty="0">
                <a:latin typeface="Verdana" panose="020B0604030504040204" pitchFamily="34" charset="0"/>
                <a:ea typeface="Verdana" panose="020B0604030504040204" pitchFamily="34" charset="0"/>
              </a:rPr>
              <a:t>Don’t forget to include an answer key!</a:t>
            </a:r>
          </a:p>
        </p:txBody>
      </p:sp>
      <p:sp>
        <p:nvSpPr>
          <p:cNvPr id="2" name="Rectangle 1">
            <a:extLst>
              <a:ext uri="{FF2B5EF4-FFF2-40B4-BE49-F238E27FC236}">
                <a16:creationId xmlns:a16="http://schemas.microsoft.com/office/drawing/2014/main" id="{192AAC6D-97CB-495B-8A1F-427FDD5A0611}"/>
              </a:ext>
            </a:extLst>
          </p:cNvPr>
          <p:cNvSpPr/>
          <p:nvPr userDrawn="1"/>
        </p:nvSpPr>
        <p:spPr>
          <a:xfrm>
            <a:off x="132295" y="93604"/>
            <a:ext cx="2104279" cy="181588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upload a picture or screenshot of your quiz in the Challenge It section of the Google Form.</a:t>
            </a:r>
            <a:endParaRPr kumimoji="0" lang="en-US"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514024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2241BF-BCF3-4C4A-A486-84CB90E09860}"/>
              </a:ext>
            </a:extLst>
          </p:cNvPr>
          <p:cNvSpPr txBox="1"/>
          <p:nvPr userDrawn="1"/>
        </p:nvSpPr>
        <p:spPr>
          <a:xfrm>
            <a:off x="2724539" y="1001486"/>
            <a:ext cx="6158413" cy="3108543"/>
          </a:xfrm>
          <a:custGeom>
            <a:avLst/>
            <a:gdLst>
              <a:gd name="connsiteX0" fmla="*/ 0 w 6158413"/>
              <a:gd name="connsiteY0" fmla="*/ 0 h 3108543"/>
              <a:gd name="connsiteX1" fmla="*/ 375103 w 6158413"/>
              <a:gd name="connsiteY1" fmla="*/ 0 h 3108543"/>
              <a:gd name="connsiteX2" fmla="*/ 811791 w 6158413"/>
              <a:gd name="connsiteY2" fmla="*/ 0 h 3108543"/>
              <a:gd name="connsiteX3" fmla="*/ 1494815 w 6158413"/>
              <a:gd name="connsiteY3" fmla="*/ 0 h 3108543"/>
              <a:gd name="connsiteX4" fmla="*/ 1931502 w 6158413"/>
              <a:gd name="connsiteY4" fmla="*/ 0 h 3108543"/>
              <a:gd name="connsiteX5" fmla="*/ 2368190 w 6158413"/>
              <a:gd name="connsiteY5" fmla="*/ 0 h 3108543"/>
              <a:gd name="connsiteX6" fmla="*/ 2804877 w 6158413"/>
              <a:gd name="connsiteY6" fmla="*/ 0 h 3108543"/>
              <a:gd name="connsiteX7" fmla="*/ 3303149 w 6158413"/>
              <a:gd name="connsiteY7" fmla="*/ 0 h 3108543"/>
              <a:gd name="connsiteX8" fmla="*/ 3678252 w 6158413"/>
              <a:gd name="connsiteY8" fmla="*/ 0 h 3108543"/>
              <a:gd name="connsiteX9" fmla="*/ 4114940 w 6158413"/>
              <a:gd name="connsiteY9" fmla="*/ 0 h 3108543"/>
              <a:gd name="connsiteX10" fmla="*/ 4613211 w 6158413"/>
              <a:gd name="connsiteY10" fmla="*/ 0 h 3108543"/>
              <a:gd name="connsiteX11" fmla="*/ 5234651 w 6158413"/>
              <a:gd name="connsiteY11" fmla="*/ 0 h 3108543"/>
              <a:gd name="connsiteX12" fmla="*/ 6158413 w 6158413"/>
              <a:gd name="connsiteY12" fmla="*/ 0 h 3108543"/>
              <a:gd name="connsiteX13" fmla="*/ 6158413 w 6158413"/>
              <a:gd name="connsiteY13" fmla="*/ 487005 h 3108543"/>
              <a:gd name="connsiteX14" fmla="*/ 6158413 w 6158413"/>
              <a:gd name="connsiteY14" fmla="*/ 911839 h 3108543"/>
              <a:gd name="connsiteX15" fmla="*/ 6158413 w 6158413"/>
              <a:gd name="connsiteY15" fmla="*/ 1398844 h 3108543"/>
              <a:gd name="connsiteX16" fmla="*/ 6158413 w 6158413"/>
              <a:gd name="connsiteY16" fmla="*/ 1948020 h 3108543"/>
              <a:gd name="connsiteX17" fmla="*/ 6158413 w 6158413"/>
              <a:gd name="connsiteY17" fmla="*/ 2403940 h 3108543"/>
              <a:gd name="connsiteX18" fmla="*/ 6158413 w 6158413"/>
              <a:gd name="connsiteY18" fmla="*/ 3108543 h 3108543"/>
              <a:gd name="connsiteX19" fmla="*/ 5598557 w 6158413"/>
              <a:gd name="connsiteY19" fmla="*/ 3108543 h 3108543"/>
              <a:gd name="connsiteX20" fmla="*/ 5161870 w 6158413"/>
              <a:gd name="connsiteY20" fmla="*/ 3108543 h 3108543"/>
              <a:gd name="connsiteX21" fmla="*/ 4602014 w 6158413"/>
              <a:gd name="connsiteY21" fmla="*/ 3108543 h 3108543"/>
              <a:gd name="connsiteX22" fmla="*/ 3918990 w 6158413"/>
              <a:gd name="connsiteY22" fmla="*/ 3108543 h 3108543"/>
              <a:gd name="connsiteX23" fmla="*/ 3420718 w 6158413"/>
              <a:gd name="connsiteY23" fmla="*/ 3108543 h 3108543"/>
              <a:gd name="connsiteX24" fmla="*/ 2922447 w 6158413"/>
              <a:gd name="connsiteY24" fmla="*/ 3108543 h 3108543"/>
              <a:gd name="connsiteX25" fmla="*/ 2485759 w 6158413"/>
              <a:gd name="connsiteY25" fmla="*/ 3108543 h 3108543"/>
              <a:gd name="connsiteX26" fmla="*/ 2110656 w 6158413"/>
              <a:gd name="connsiteY26" fmla="*/ 3108543 h 3108543"/>
              <a:gd name="connsiteX27" fmla="*/ 1673969 w 6158413"/>
              <a:gd name="connsiteY27" fmla="*/ 3108543 h 3108543"/>
              <a:gd name="connsiteX28" fmla="*/ 1175697 w 6158413"/>
              <a:gd name="connsiteY28" fmla="*/ 3108543 h 3108543"/>
              <a:gd name="connsiteX29" fmla="*/ 554257 w 6158413"/>
              <a:gd name="connsiteY29" fmla="*/ 3108543 h 3108543"/>
              <a:gd name="connsiteX30" fmla="*/ 0 w 6158413"/>
              <a:gd name="connsiteY30" fmla="*/ 3108543 h 3108543"/>
              <a:gd name="connsiteX31" fmla="*/ 0 w 6158413"/>
              <a:gd name="connsiteY31" fmla="*/ 2590453 h 3108543"/>
              <a:gd name="connsiteX32" fmla="*/ 0 w 6158413"/>
              <a:gd name="connsiteY32" fmla="*/ 2134533 h 3108543"/>
              <a:gd name="connsiteX33" fmla="*/ 0 w 6158413"/>
              <a:gd name="connsiteY33" fmla="*/ 1709699 h 3108543"/>
              <a:gd name="connsiteX34" fmla="*/ 0 w 6158413"/>
              <a:gd name="connsiteY34" fmla="*/ 1222694 h 3108543"/>
              <a:gd name="connsiteX35" fmla="*/ 0 w 6158413"/>
              <a:gd name="connsiteY35" fmla="*/ 735689 h 3108543"/>
              <a:gd name="connsiteX36" fmla="*/ 0 w 6158413"/>
              <a:gd name="connsiteY36" fmla="*/ 0 h 310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158413" h="3108543" extrusionOk="0">
                <a:moveTo>
                  <a:pt x="0" y="0"/>
                </a:moveTo>
                <a:cubicBezTo>
                  <a:pt x="110517" y="-37924"/>
                  <a:pt x="255472" y="30018"/>
                  <a:pt x="375103" y="0"/>
                </a:cubicBezTo>
                <a:cubicBezTo>
                  <a:pt x="494734" y="-30018"/>
                  <a:pt x="652906" y="49569"/>
                  <a:pt x="811791" y="0"/>
                </a:cubicBezTo>
                <a:cubicBezTo>
                  <a:pt x="970676" y="-49569"/>
                  <a:pt x="1172036" y="9837"/>
                  <a:pt x="1494815" y="0"/>
                </a:cubicBezTo>
                <a:cubicBezTo>
                  <a:pt x="1817594" y="-9837"/>
                  <a:pt x="1784470" y="47180"/>
                  <a:pt x="1931502" y="0"/>
                </a:cubicBezTo>
                <a:cubicBezTo>
                  <a:pt x="2078534" y="-47180"/>
                  <a:pt x="2252927" y="41746"/>
                  <a:pt x="2368190" y="0"/>
                </a:cubicBezTo>
                <a:cubicBezTo>
                  <a:pt x="2483453" y="-41746"/>
                  <a:pt x="2650885" y="30484"/>
                  <a:pt x="2804877" y="0"/>
                </a:cubicBezTo>
                <a:cubicBezTo>
                  <a:pt x="2958869" y="-30484"/>
                  <a:pt x="3133533" y="58728"/>
                  <a:pt x="3303149" y="0"/>
                </a:cubicBezTo>
                <a:cubicBezTo>
                  <a:pt x="3472765" y="-58728"/>
                  <a:pt x="3503335" y="28454"/>
                  <a:pt x="3678252" y="0"/>
                </a:cubicBezTo>
                <a:cubicBezTo>
                  <a:pt x="3853169" y="-28454"/>
                  <a:pt x="4005720" y="22917"/>
                  <a:pt x="4114940" y="0"/>
                </a:cubicBezTo>
                <a:cubicBezTo>
                  <a:pt x="4224160" y="-22917"/>
                  <a:pt x="4385807" y="17259"/>
                  <a:pt x="4613211" y="0"/>
                </a:cubicBezTo>
                <a:cubicBezTo>
                  <a:pt x="4840615" y="-17259"/>
                  <a:pt x="5086152" y="20125"/>
                  <a:pt x="5234651" y="0"/>
                </a:cubicBezTo>
                <a:cubicBezTo>
                  <a:pt x="5383150" y="-20125"/>
                  <a:pt x="5766622" y="29679"/>
                  <a:pt x="6158413" y="0"/>
                </a:cubicBezTo>
                <a:cubicBezTo>
                  <a:pt x="6212712" y="143826"/>
                  <a:pt x="6143790" y="381076"/>
                  <a:pt x="6158413" y="487005"/>
                </a:cubicBezTo>
                <a:cubicBezTo>
                  <a:pt x="6173036" y="592935"/>
                  <a:pt x="6116261" y="699757"/>
                  <a:pt x="6158413" y="911839"/>
                </a:cubicBezTo>
                <a:cubicBezTo>
                  <a:pt x="6200565" y="1123921"/>
                  <a:pt x="6146276" y="1295830"/>
                  <a:pt x="6158413" y="1398844"/>
                </a:cubicBezTo>
                <a:cubicBezTo>
                  <a:pt x="6170550" y="1501858"/>
                  <a:pt x="6094761" y="1740324"/>
                  <a:pt x="6158413" y="1948020"/>
                </a:cubicBezTo>
                <a:cubicBezTo>
                  <a:pt x="6222065" y="2155716"/>
                  <a:pt x="6127066" y="2198327"/>
                  <a:pt x="6158413" y="2403940"/>
                </a:cubicBezTo>
                <a:cubicBezTo>
                  <a:pt x="6189760" y="2609553"/>
                  <a:pt x="6087033" y="2777753"/>
                  <a:pt x="6158413" y="3108543"/>
                </a:cubicBezTo>
                <a:cubicBezTo>
                  <a:pt x="5922714" y="3144708"/>
                  <a:pt x="5846895" y="3051047"/>
                  <a:pt x="5598557" y="3108543"/>
                </a:cubicBezTo>
                <a:cubicBezTo>
                  <a:pt x="5350219" y="3166039"/>
                  <a:pt x="5292210" y="3090244"/>
                  <a:pt x="5161870" y="3108543"/>
                </a:cubicBezTo>
                <a:cubicBezTo>
                  <a:pt x="5031530" y="3126842"/>
                  <a:pt x="4761389" y="3089176"/>
                  <a:pt x="4602014" y="3108543"/>
                </a:cubicBezTo>
                <a:cubicBezTo>
                  <a:pt x="4442639" y="3127910"/>
                  <a:pt x="4112603" y="3105883"/>
                  <a:pt x="3918990" y="3108543"/>
                </a:cubicBezTo>
                <a:cubicBezTo>
                  <a:pt x="3725377" y="3111203"/>
                  <a:pt x="3549850" y="3098804"/>
                  <a:pt x="3420718" y="3108543"/>
                </a:cubicBezTo>
                <a:cubicBezTo>
                  <a:pt x="3291586" y="3118282"/>
                  <a:pt x="3035261" y="3101229"/>
                  <a:pt x="2922447" y="3108543"/>
                </a:cubicBezTo>
                <a:cubicBezTo>
                  <a:pt x="2809633" y="3115857"/>
                  <a:pt x="2665177" y="3096082"/>
                  <a:pt x="2485759" y="3108543"/>
                </a:cubicBezTo>
                <a:cubicBezTo>
                  <a:pt x="2306341" y="3121004"/>
                  <a:pt x="2219098" y="3105510"/>
                  <a:pt x="2110656" y="3108543"/>
                </a:cubicBezTo>
                <a:cubicBezTo>
                  <a:pt x="2002214" y="3111576"/>
                  <a:pt x="1852511" y="3100019"/>
                  <a:pt x="1673969" y="3108543"/>
                </a:cubicBezTo>
                <a:cubicBezTo>
                  <a:pt x="1495427" y="3117067"/>
                  <a:pt x="1304209" y="3097722"/>
                  <a:pt x="1175697" y="3108543"/>
                </a:cubicBezTo>
                <a:cubicBezTo>
                  <a:pt x="1047185" y="3119364"/>
                  <a:pt x="697390" y="3076287"/>
                  <a:pt x="554257" y="3108543"/>
                </a:cubicBezTo>
                <a:cubicBezTo>
                  <a:pt x="411124" y="3140799"/>
                  <a:pt x="170097" y="3093716"/>
                  <a:pt x="0" y="3108543"/>
                </a:cubicBezTo>
                <a:cubicBezTo>
                  <a:pt x="-4157" y="2945687"/>
                  <a:pt x="14659" y="2777208"/>
                  <a:pt x="0" y="2590453"/>
                </a:cubicBezTo>
                <a:cubicBezTo>
                  <a:pt x="-14659" y="2403698"/>
                  <a:pt x="28392" y="2313182"/>
                  <a:pt x="0" y="2134533"/>
                </a:cubicBezTo>
                <a:cubicBezTo>
                  <a:pt x="-28392" y="1955884"/>
                  <a:pt x="34849" y="1797628"/>
                  <a:pt x="0" y="1709699"/>
                </a:cubicBezTo>
                <a:cubicBezTo>
                  <a:pt x="-34849" y="1621770"/>
                  <a:pt x="35781" y="1328702"/>
                  <a:pt x="0" y="1222694"/>
                </a:cubicBezTo>
                <a:cubicBezTo>
                  <a:pt x="-35781" y="1116686"/>
                  <a:pt x="5659" y="919261"/>
                  <a:pt x="0" y="735689"/>
                </a:cubicBezTo>
                <a:cubicBezTo>
                  <a:pt x="-5659" y="552117"/>
                  <a:pt x="78751" y="184817"/>
                  <a:pt x="0" y="0"/>
                </a:cubicBezTo>
                <a:close/>
              </a:path>
            </a:pathLst>
          </a:custGeom>
          <a:noFill/>
          <a:ln w="28575">
            <a:solidFill>
              <a:srgbClr val="FFC000"/>
            </a:solidFill>
            <a:extLst>
              <a:ext uri="{C807C97D-BFC1-408E-A445-0C87EB9F89A2}">
                <ask:lineSketchStyleProps xmlns:ask="http://schemas.microsoft.com/office/drawing/2018/sketchyshapes" sd="2052783886">
                  <a:prstGeom prst="rect">
                    <a:avLst/>
                  </a:prstGeom>
                  <ask:type>
                    <ask:lineSketchScribble/>
                  </ask:type>
                </ask:lineSketchStyleProps>
              </a:ext>
            </a:extLst>
          </a:ln>
        </p:spPr>
        <p:txBody>
          <a:bodyPr wrap="square" rtlCol="0">
            <a:spAutoFit/>
          </a:bodyPr>
          <a:lstStyle/>
          <a:p>
            <a:pPr algn="l"/>
            <a:r>
              <a:rPr lang="en-US" sz="2800" b="1" dirty="0">
                <a:latin typeface="Verdana" panose="020B0604030504040204" pitchFamily="34" charset="0"/>
                <a:ea typeface="Verdana" panose="020B0604030504040204" pitchFamily="34" charset="0"/>
              </a:rPr>
              <a:t>COMPARE AND CONTRAST</a:t>
            </a:r>
            <a:endParaRPr lang="en-US" sz="2800" dirty="0">
              <a:latin typeface="Verdana" panose="020B0604030504040204" pitchFamily="34" charset="0"/>
              <a:ea typeface="Verdana" panose="020B0604030504040204" pitchFamily="34" charset="0"/>
            </a:endParaRPr>
          </a:p>
          <a:p>
            <a:pPr marL="0" algn="l" defTabSz="457200" rtl="0" eaLnBrk="1" latinLnBrk="0" hangingPunct="1"/>
            <a:endParaRPr lang="en-US" sz="2800" kern="1200" dirty="0">
              <a:solidFill>
                <a:schemeClr val="bg1">
                  <a:lumMod val="65000"/>
                </a:schemeClr>
              </a:solidFill>
              <a:latin typeface="Verdana" panose="020B0604030504040204" pitchFamily="34" charset="0"/>
              <a:ea typeface="Verdana" panose="020B0604030504040204" pitchFamily="34" charset="0"/>
              <a:cs typeface="+mn-cs"/>
            </a:endParaRPr>
          </a:p>
          <a:p>
            <a:r>
              <a:rPr lang="en-US" sz="2800" dirty="0">
                <a:latin typeface="Verdana" panose="020B0604030504040204" pitchFamily="34" charset="0"/>
                <a:ea typeface="Verdana" panose="020B0604030504040204" pitchFamily="34" charset="0"/>
              </a:rPr>
              <a:t>Create a chart that compares and contrasts: </a:t>
            </a:r>
          </a:p>
          <a:p>
            <a:pPr marL="285750" indent="-228600">
              <a:buFont typeface="Arial" panose="020B0604020202020204" pitchFamily="34" charset="0"/>
              <a:buChar char="•"/>
            </a:pPr>
            <a:r>
              <a:rPr lang="en-US" sz="2800" dirty="0">
                <a:latin typeface="Verdana" panose="020B0604030504040204" pitchFamily="34" charset="0"/>
                <a:ea typeface="Verdana" panose="020B0604030504040204" pitchFamily="34" charset="0"/>
              </a:rPr>
              <a:t>conduction</a:t>
            </a:r>
          </a:p>
          <a:p>
            <a:pPr marL="285750" indent="-228600">
              <a:buFont typeface="Arial" panose="020B0604020202020204" pitchFamily="34" charset="0"/>
              <a:buChar char="•"/>
            </a:pPr>
            <a:r>
              <a:rPr lang="en-US" sz="2800" dirty="0">
                <a:latin typeface="Verdana" panose="020B0604030504040204" pitchFamily="34" charset="0"/>
                <a:ea typeface="Verdana" panose="020B0604030504040204" pitchFamily="34" charset="0"/>
              </a:rPr>
              <a:t>convection</a:t>
            </a:r>
          </a:p>
          <a:p>
            <a:pPr marL="285750" indent="-228600">
              <a:buFont typeface="Arial" panose="020B0604020202020204" pitchFamily="34" charset="0"/>
              <a:buChar char="•"/>
            </a:pPr>
            <a:r>
              <a:rPr lang="en-US" sz="2800" dirty="0">
                <a:latin typeface="Verdana" panose="020B0604030504040204" pitchFamily="34" charset="0"/>
                <a:ea typeface="Verdana" panose="020B0604030504040204" pitchFamily="34" charset="0"/>
              </a:rPr>
              <a:t>radiation</a:t>
            </a:r>
            <a:endParaRPr lang="en-US" sz="2800" kern="1200" dirty="0">
              <a:solidFill>
                <a:schemeClr val="bg1">
                  <a:lumMod val="65000"/>
                </a:schemeClr>
              </a:solidFill>
              <a:latin typeface="Verdana" panose="020B0604030504040204" pitchFamily="34" charset="0"/>
              <a:ea typeface="Verdana" panose="020B0604030504040204" pitchFamily="34" charset="0"/>
              <a:cs typeface="+mn-cs"/>
            </a:endParaRPr>
          </a:p>
        </p:txBody>
      </p:sp>
      <p:sp>
        <p:nvSpPr>
          <p:cNvPr id="2" name="Rectangle 1">
            <a:extLst>
              <a:ext uri="{FF2B5EF4-FFF2-40B4-BE49-F238E27FC236}">
                <a16:creationId xmlns:a16="http://schemas.microsoft.com/office/drawing/2014/main" id="{7E509CB8-94B7-4785-BE48-975CE305D560}"/>
              </a:ext>
            </a:extLst>
          </p:cNvPr>
          <p:cNvSpPr/>
          <p:nvPr userDrawn="1"/>
        </p:nvSpPr>
        <p:spPr>
          <a:xfrm>
            <a:off x="132295" y="93604"/>
            <a:ext cx="2104279" cy="181588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upload a picture or screenshot of your chart in the Challenge It section of the Google Form.</a:t>
            </a:r>
            <a:endParaRPr kumimoji="0" lang="en-US"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1325061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ram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9964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deba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916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Copyright">
    <p:spTree>
      <p:nvGrpSpPr>
        <p:cNvPr id="1" name=""/>
        <p:cNvGrpSpPr/>
        <p:nvPr/>
      </p:nvGrpSpPr>
      <p:grpSpPr>
        <a:xfrm>
          <a:off x="0" y="0"/>
          <a:ext cx="0" cy="0"/>
          <a:chOff x="0" y="0"/>
          <a:chExt cx="0" cy="0"/>
        </a:xfrm>
      </p:grpSpPr>
      <p:pic>
        <p:nvPicPr>
          <p:cNvPr id="2" name="Graphic 1" descr="Checkmark">
            <a:extLst>
              <a:ext uri="{FF2B5EF4-FFF2-40B4-BE49-F238E27FC236}">
                <a16:creationId xmlns:a16="http://schemas.microsoft.com/office/drawing/2014/main" id="{4A08B33F-C79B-46FD-B7EA-3E04054851A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9597" y="5868460"/>
            <a:ext cx="252847" cy="252847"/>
          </a:xfrm>
          <a:prstGeom prst="rect">
            <a:avLst/>
          </a:prstGeom>
        </p:spPr>
      </p:pic>
    </p:spTree>
    <p:extLst>
      <p:ext uri="{BB962C8B-B14F-4D97-AF65-F5344CB8AC3E}">
        <p14:creationId xmlns:p14="http://schemas.microsoft.com/office/powerpoint/2010/main" val="1940905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hadow2">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4FD8C799-D2D3-4F08-9241-C9A41C2452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04926" y="4060285"/>
            <a:ext cx="1798324" cy="987554"/>
          </a:xfrm>
          <a:prstGeom prst="rect">
            <a:avLst/>
          </a:prstGeom>
        </p:spPr>
      </p:pic>
    </p:spTree>
    <p:extLst>
      <p:ext uri="{BB962C8B-B14F-4D97-AF65-F5344CB8AC3E}">
        <p14:creationId xmlns:p14="http://schemas.microsoft.com/office/powerpoint/2010/main" val="2684568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tch I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12343D-FEEC-4622-878E-A46C0D27296D}"/>
              </a:ext>
            </a:extLst>
          </p:cNvPr>
          <p:cNvSpPr txBox="1"/>
          <p:nvPr userDrawn="1"/>
        </p:nvSpPr>
        <p:spPr>
          <a:xfrm>
            <a:off x="2845767" y="2580917"/>
            <a:ext cx="6163061" cy="1369606"/>
          </a:xfrm>
          <a:prstGeom prst="rect">
            <a:avLst/>
          </a:prstGeom>
          <a:noFill/>
        </p:spPr>
        <p:txBody>
          <a:bodyPr wrap="square" rtlCol="0">
            <a:spAutoFit/>
          </a:bodyPr>
          <a:lstStyle/>
          <a:p>
            <a:pPr marL="228600" indent="-228600" defTabSz="1005840">
              <a:spcAft>
                <a:spcPts val="600"/>
              </a:spcAft>
              <a:buAutoNum type="arabicPeriod"/>
            </a:pPr>
            <a:r>
              <a:rPr lang="en-US" sz="1400" dirty="0">
                <a:solidFill>
                  <a:prstClr val="black"/>
                </a:solidFill>
                <a:latin typeface="Verdana" panose="020B0604030504040204" pitchFamily="34" charset="0"/>
                <a:ea typeface="Verdana" panose="020B0604030504040204" pitchFamily="34" charset="0"/>
              </a:rPr>
              <a:t>What is heat?</a:t>
            </a:r>
          </a:p>
          <a:p>
            <a:pPr marL="228600" indent="-228600" defTabSz="1005840">
              <a:spcAft>
                <a:spcPts val="600"/>
              </a:spcAft>
              <a:buFontTx/>
              <a:buAutoNum type="arabicPeriod"/>
            </a:pPr>
            <a:r>
              <a:rPr lang="en-US" sz="1400" dirty="0">
                <a:solidFill>
                  <a:prstClr val="black"/>
                </a:solidFill>
                <a:latin typeface="Verdana" panose="020B0604030504040204" pitchFamily="34" charset="0"/>
                <a:ea typeface="Verdana" panose="020B0604030504040204" pitchFamily="34" charset="0"/>
              </a:rPr>
              <a:t>After watching the examples in the video of radiation, list 2 other examples that you come up with on your own.</a:t>
            </a:r>
          </a:p>
          <a:p>
            <a:pPr marL="228600" indent="-228600" defTabSz="1005840">
              <a:spcAft>
                <a:spcPts val="600"/>
              </a:spcAft>
              <a:buFontTx/>
              <a:buAutoNum type="arabicPeriod"/>
            </a:pPr>
            <a:r>
              <a:rPr lang="en-US" sz="1400" dirty="0">
                <a:solidFill>
                  <a:prstClr val="black"/>
                </a:solidFill>
                <a:latin typeface="Verdana" panose="020B0604030504040204" pitchFamily="34" charset="0"/>
                <a:ea typeface="Verdana" panose="020B0604030504040204" pitchFamily="34" charset="0"/>
              </a:rPr>
              <a:t>Explain what convection is and provide an example.</a:t>
            </a:r>
          </a:p>
          <a:p>
            <a:pPr marL="0" indent="0" defTabSz="1005840">
              <a:buFontTx/>
              <a:buNone/>
            </a:pPr>
            <a:endParaRPr lang="en-US" sz="1200" dirty="0">
              <a:solidFill>
                <a:prstClr val="black"/>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558A1DBE-DCD4-4CC5-A963-7E696D9F2B31}"/>
              </a:ext>
            </a:extLst>
          </p:cNvPr>
          <p:cNvSpPr txBox="1"/>
          <p:nvPr userDrawn="1"/>
        </p:nvSpPr>
        <p:spPr>
          <a:xfrm>
            <a:off x="2845767" y="903535"/>
            <a:ext cx="5479249" cy="1677382"/>
          </a:xfrm>
          <a:prstGeom prst="rect">
            <a:avLst/>
          </a:prstGeom>
          <a:noFill/>
        </p:spPr>
        <p:txBody>
          <a:bodyPr wrap="square" rtlCol="0">
            <a:spAutoFit/>
          </a:bodyPr>
          <a:lstStyle/>
          <a:p>
            <a:pPr defTabSz="1005840"/>
            <a:r>
              <a:rPr lang="en-US" sz="1200" dirty="0">
                <a:solidFill>
                  <a:prstClr val="black"/>
                </a:solidFill>
                <a:latin typeface="Verdana" panose="020B0604030504040204" pitchFamily="34" charset="0"/>
                <a:ea typeface="Verdana" panose="020B0604030504040204" pitchFamily="34" charset="0"/>
              </a:rPr>
              <a:t>Go to this link and watch the video:</a:t>
            </a:r>
          </a:p>
          <a:p>
            <a:pPr defTabSz="1005840"/>
            <a:endParaRPr lang="en-US" sz="1200" dirty="0">
              <a:solidFill>
                <a:prstClr val="black"/>
              </a:solidFill>
              <a:latin typeface="Verdana" panose="020B0604030504040204" pitchFamily="34" charset="0"/>
              <a:ea typeface="Verdana" panose="020B0604030504040204" pitchFamily="34" charset="0"/>
            </a:endParaRPr>
          </a:p>
          <a:p>
            <a:pPr defTabSz="1005840"/>
            <a:endParaRPr lang="en-US" sz="1200" dirty="0">
              <a:solidFill>
                <a:prstClr val="black"/>
              </a:solidFill>
              <a:latin typeface="Verdana" panose="020B0604030504040204" pitchFamily="34" charset="0"/>
              <a:ea typeface="Verdana" panose="020B0604030504040204" pitchFamily="34" charset="0"/>
            </a:endParaRPr>
          </a:p>
          <a:p>
            <a:pPr defTabSz="1005840">
              <a:spcAft>
                <a:spcPts val="600"/>
              </a:spcAft>
            </a:pPr>
            <a:br>
              <a:rPr lang="en-US" sz="1200" dirty="0">
                <a:solidFill>
                  <a:prstClr val="black"/>
                </a:solidFill>
                <a:latin typeface="Verdana" panose="020B0604030504040204" pitchFamily="34" charset="0"/>
                <a:ea typeface="Verdana" panose="020B0604030504040204" pitchFamily="34" charset="0"/>
              </a:rPr>
            </a:br>
            <a:r>
              <a:rPr lang="en-US" sz="1200" dirty="0">
                <a:solidFill>
                  <a:prstClr val="black"/>
                </a:solidFill>
                <a:latin typeface="Verdana" panose="020B0604030504040204" pitchFamily="34" charset="0"/>
                <a:ea typeface="Verdana" panose="020B0604030504040204" pitchFamily="34" charset="0"/>
              </a:rPr>
              <a:t>“Study Jams:  Heat”</a:t>
            </a:r>
          </a:p>
          <a:p>
            <a:pPr defTabSz="1005840"/>
            <a:r>
              <a:rPr lang="en-US" sz="1200" b="1" dirty="0">
                <a:solidFill>
                  <a:prstClr val="black"/>
                </a:solidFill>
                <a:latin typeface="Verdana" panose="020B0604030504040204" pitchFamily="34" charset="0"/>
                <a:ea typeface="Verdana" panose="020B0604030504040204" pitchFamily="34" charset="0"/>
              </a:rPr>
              <a:t>The URL is case-sensitive.</a:t>
            </a:r>
            <a:br>
              <a:rPr lang="en-US" sz="1200" b="1" dirty="0">
                <a:solidFill>
                  <a:prstClr val="black"/>
                </a:solidFill>
                <a:latin typeface="Verdana" panose="020B0604030504040204" pitchFamily="34" charset="0"/>
                <a:ea typeface="Verdana" panose="020B0604030504040204" pitchFamily="34" charset="0"/>
              </a:rPr>
            </a:br>
            <a:br>
              <a:rPr lang="en-US" sz="1200" b="1" dirty="0">
                <a:solidFill>
                  <a:prstClr val="black"/>
                </a:solidFill>
                <a:latin typeface="Verdana" panose="020B0604030504040204" pitchFamily="34" charset="0"/>
                <a:ea typeface="Verdana" panose="020B0604030504040204" pitchFamily="34" charset="0"/>
              </a:rPr>
            </a:br>
            <a:r>
              <a:rPr lang="en-US" sz="1400" dirty="0">
                <a:solidFill>
                  <a:prstClr val="black"/>
                </a:solidFill>
                <a:latin typeface="Verdana" panose="020B0604030504040204" pitchFamily="34" charset="0"/>
                <a:ea typeface="Verdana" panose="020B0604030504040204" pitchFamily="34" charset="0"/>
              </a:rPr>
              <a:t>Then answer these questions:</a:t>
            </a:r>
          </a:p>
        </p:txBody>
      </p:sp>
      <p:sp>
        <p:nvSpPr>
          <p:cNvPr id="2" name="Rectangle 1">
            <a:extLst>
              <a:ext uri="{FF2B5EF4-FFF2-40B4-BE49-F238E27FC236}">
                <a16:creationId xmlns:a16="http://schemas.microsoft.com/office/drawing/2014/main" id="{3F660920-1EAB-40FF-BB1F-6D54A5D8D5FF}"/>
              </a:ext>
            </a:extLst>
          </p:cNvPr>
          <p:cNvSpPr/>
          <p:nvPr userDrawn="1"/>
        </p:nvSpPr>
        <p:spPr>
          <a:xfrm>
            <a:off x="122630" y="141473"/>
            <a:ext cx="2222205"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enter your answers in the Watch It section of the Google Form.</a:t>
            </a:r>
            <a:endPar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894408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ad I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444866C-8C78-451E-BC0E-F393DCDF98C0}"/>
              </a:ext>
            </a:extLst>
          </p:cNvPr>
          <p:cNvSpPr/>
          <p:nvPr userDrawn="1"/>
        </p:nvSpPr>
        <p:spPr>
          <a:xfrm>
            <a:off x="2538026" y="1019986"/>
            <a:ext cx="3257387" cy="3932230"/>
          </a:xfrm>
          <a:prstGeom prst="rect">
            <a:avLst/>
          </a:prstGeom>
        </p:spPr>
        <p:txBody>
          <a:bodyPr wrap="square" numCol="1">
            <a:spAutoFit/>
          </a:bodyPr>
          <a:lstStyle/>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Have you ever gotten a sunburn on a hot summer day? The sun is constantly releasing </a:t>
            </a:r>
            <a:r>
              <a:rPr lang="en-US" sz="1200" b="1" dirty="0">
                <a:latin typeface="Verdana" panose="020B0604030504040204" pitchFamily="34" charset="0"/>
                <a:ea typeface="Verdana" panose="020B0604030504040204" pitchFamily="34" charset="0"/>
                <a:cs typeface="Times New Roman" panose="02020603050405020304" pitchFamily="18" charset="0"/>
              </a:rPr>
              <a:t>electromagnetic energy</a:t>
            </a:r>
            <a:r>
              <a:rPr lang="en-US" sz="1200" dirty="0">
                <a:latin typeface="Verdana" panose="020B0604030504040204" pitchFamily="34" charset="0"/>
                <a:ea typeface="Verdana" panose="020B0604030504040204" pitchFamily="34" charset="0"/>
                <a:cs typeface="Times New Roman" panose="02020603050405020304" pitchFamily="18" charset="0"/>
              </a:rPr>
              <a:t> – energy that is a combination of electrical and magnetic fields – in the form of </a:t>
            </a:r>
            <a:r>
              <a:rPr lang="en-US" sz="1200" b="1" dirty="0">
                <a:latin typeface="Verdana" panose="020B0604030504040204" pitchFamily="34" charset="0"/>
                <a:ea typeface="Verdana" panose="020B0604030504040204" pitchFamily="34" charset="0"/>
                <a:cs typeface="Times New Roman" panose="02020603050405020304" pitchFamily="18" charset="0"/>
              </a:rPr>
              <a:t>waves</a:t>
            </a:r>
            <a:r>
              <a:rPr lang="en-US" sz="1200" dirty="0">
                <a:latin typeface="Verdana" panose="020B0604030504040204" pitchFamily="34" charset="0"/>
                <a:ea typeface="Verdana" panose="020B0604030504040204" pitchFamily="34" charset="0"/>
                <a:cs typeface="Times New Roman" panose="02020603050405020304" pitchFamily="18" charset="0"/>
              </a:rPr>
              <a:t>. </a:t>
            </a:r>
            <a:r>
              <a:rPr lang="en-US" sz="1200" dirty="0">
                <a:latin typeface="Verdana" panose="020B0604030504040204" pitchFamily="34" charset="0"/>
                <a:ea typeface="Verdana" panose="020B0604030504040204" pitchFamily="34" charset="0"/>
                <a:cs typeface="Verdana" panose="020B0604030504040204" pitchFamily="34" charset="0"/>
              </a:rPr>
              <a:t>These waves cover a wide range of sizes and speeds, and this range is called the electromagnetic spectrum. We can see some portions of this spectrum as visible light. However, not all of the sun’s energy can be detected by the naked eye, and these invisible waves can be dangerous.</a:t>
            </a:r>
          </a:p>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The Sun is constantly bombarding you with invisible waves called </a:t>
            </a:r>
            <a:r>
              <a:rPr lang="en-US" sz="1200" b="1" dirty="0">
                <a:latin typeface="Verdana" panose="020B0604030504040204" pitchFamily="34" charset="0"/>
                <a:ea typeface="Verdana" panose="020B0604030504040204" pitchFamily="34" charset="0"/>
                <a:cs typeface="Times New Roman" panose="02020603050405020304" pitchFamily="18" charset="0"/>
              </a:rPr>
              <a:t>radiation</a:t>
            </a:r>
            <a:r>
              <a:rPr lang="en-US" sz="1200" dirty="0">
                <a:latin typeface="Verdana" panose="020B0604030504040204" pitchFamily="34" charset="0"/>
                <a:ea typeface="Verdana" panose="020B0604030504040204" pitchFamily="34" charset="0"/>
                <a:cs typeface="Times New Roman" panose="02020603050405020304" pitchFamily="18" charset="0"/>
              </a:rPr>
              <a:t>. Ultraviolet (UV) radiation is the form of radiation that travels faster than the light we can see, and there are two basic types: UVA and UVB. Scientists</a:t>
            </a:r>
          </a:p>
        </p:txBody>
      </p:sp>
      <p:sp>
        <p:nvSpPr>
          <p:cNvPr id="15" name="TextBox 14">
            <a:extLst>
              <a:ext uri="{FF2B5EF4-FFF2-40B4-BE49-F238E27FC236}">
                <a16:creationId xmlns:a16="http://schemas.microsoft.com/office/drawing/2014/main" id="{83326DAF-48DE-4686-9EBE-FF1C258D19B9}"/>
              </a:ext>
            </a:extLst>
          </p:cNvPr>
          <p:cNvSpPr txBox="1"/>
          <p:nvPr userDrawn="1"/>
        </p:nvSpPr>
        <p:spPr>
          <a:xfrm>
            <a:off x="-14946" y="28631"/>
            <a:ext cx="2552972" cy="1200329"/>
          </a:xfrm>
          <a:prstGeom prst="rect">
            <a:avLst/>
          </a:prstGeom>
          <a:noFill/>
        </p:spPr>
        <p:txBody>
          <a:bodyPr wrap="square" rtlCol="0">
            <a:spAutoFit/>
          </a:bodyPr>
          <a:lstStyle/>
          <a:p>
            <a:pPr defTabSz="1005840"/>
            <a:r>
              <a:rPr lang="en-US" sz="1200" dirty="0">
                <a:solidFill>
                  <a:prstClr val="black"/>
                </a:solidFill>
                <a:latin typeface="Verdana" panose="020B0604030504040204" pitchFamily="34" charset="0"/>
                <a:ea typeface="Verdana" panose="020B0604030504040204" pitchFamily="34" charset="0"/>
              </a:rPr>
              <a:t>Read Part 1. Jot down notes and drawings that will help you remember the meanings of these words. You can use the sketch/scribble button on the toolbar. </a:t>
            </a:r>
          </a:p>
        </p:txBody>
      </p:sp>
      <p:sp>
        <p:nvSpPr>
          <p:cNvPr id="16" name="TextBox 15">
            <a:extLst>
              <a:ext uri="{FF2B5EF4-FFF2-40B4-BE49-F238E27FC236}">
                <a16:creationId xmlns:a16="http://schemas.microsoft.com/office/drawing/2014/main" id="{4573F7BE-544F-4910-8038-E41B9144C329}"/>
              </a:ext>
            </a:extLst>
          </p:cNvPr>
          <p:cNvSpPr txBox="1"/>
          <p:nvPr userDrawn="1"/>
        </p:nvSpPr>
        <p:spPr>
          <a:xfrm>
            <a:off x="3420208" y="415420"/>
            <a:ext cx="53237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Georgia" panose="02040502050405020303" pitchFamily="18" charset="0"/>
              </a:rPr>
              <a:t>Sunscreen and Radiation – Part 1</a:t>
            </a:r>
          </a:p>
        </p:txBody>
      </p:sp>
      <p:sp>
        <p:nvSpPr>
          <p:cNvPr id="5" name="Rectangle 4">
            <a:extLst>
              <a:ext uri="{FF2B5EF4-FFF2-40B4-BE49-F238E27FC236}">
                <a16:creationId xmlns:a16="http://schemas.microsoft.com/office/drawing/2014/main" id="{66FD0AB2-8D2C-4E3B-A332-2863C6FF80BB}"/>
              </a:ext>
            </a:extLst>
          </p:cNvPr>
          <p:cNvSpPr/>
          <p:nvPr userDrawn="1"/>
        </p:nvSpPr>
        <p:spPr>
          <a:xfrm>
            <a:off x="117987" y="1371600"/>
            <a:ext cx="2171123" cy="3368351"/>
          </a:xfrm>
          <a:custGeom>
            <a:avLst/>
            <a:gdLst>
              <a:gd name="connsiteX0" fmla="*/ 0 w 2171123"/>
              <a:gd name="connsiteY0" fmla="*/ 0 h 3368351"/>
              <a:gd name="connsiteX1" fmla="*/ 499358 w 2171123"/>
              <a:gd name="connsiteY1" fmla="*/ 0 h 3368351"/>
              <a:gd name="connsiteX2" fmla="*/ 977005 w 2171123"/>
              <a:gd name="connsiteY2" fmla="*/ 0 h 3368351"/>
              <a:gd name="connsiteX3" fmla="*/ 1454652 w 2171123"/>
              <a:gd name="connsiteY3" fmla="*/ 0 h 3368351"/>
              <a:gd name="connsiteX4" fmla="*/ 2171123 w 2171123"/>
              <a:gd name="connsiteY4" fmla="*/ 0 h 3368351"/>
              <a:gd name="connsiteX5" fmla="*/ 2171123 w 2171123"/>
              <a:gd name="connsiteY5" fmla="*/ 595075 h 3368351"/>
              <a:gd name="connsiteX6" fmla="*/ 2171123 w 2171123"/>
              <a:gd name="connsiteY6" fmla="*/ 1156467 h 3368351"/>
              <a:gd name="connsiteX7" fmla="*/ 2171123 w 2171123"/>
              <a:gd name="connsiteY7" fmla="*/ 1717859 h 3368351"/>
              <a:gd name="connsiteX8" fmla="*/ 2171123 w 2171123"/>
              <a:gd name="connsiteY8" fmla="*/ 2279251 h 3368351"/>
              <a:gd name="connsiteX9" fmla="*/ 2171123 w 2171123"/>
              <a:gd name="connsiteY9" fmla="*/ 2773276 h 3368351"/>
              <a:gd name="connsiteX10" fmla="*/ 2171123 w 2171123"/>
              <a:gd name="connsiteY10" fmla="*/ 3368351 h 3368351"/>
              <a:gd name="connsiteX11" fmla="*/ 1650053 w 2171123"/>
              <a:gd name="connsiteY11" fmla="*/ 3368351 h 3368351"/>
              <a:gd name="connsiteX12" fmla="*/ 1063850 w 2171123"/>
              <a:gd name="connsiteY12" fmla="*/ 3368351 h 3368351"/>
              <a:gd name="connsiteX13" fmla="*/ 564492 w 2171123"/>
              <a:gd name="connsiteY13" fmla="*/ 3368351 h 3368351"/>
              <a:gd name="connsiteX14" fmla="*/ 0 w 2171123"/>
              <a:gd name="connsiteY14" fmla="*/ 3368351 h 3368351"/>
              <a:gd name="connsiteX15" fmla="*/ 0 w 2171123"/>
              <a:gd name="connsiteY15" fmla="*/ 2739592 h 3368351"/>
              <a:gd name="connsiteX16" fmla="*/ 0 w 2171123"/>
              <a:gd name="connsiteY16" fmla="*/ 2178200 h 3368351"/>
              <a:gd name="connsiteX17" fmla="*/ 0 w 2171123"/>
              <a:gd name="connsiteY17" fmla="*/ 1717859 h 3368351"/>
              <a:gd name="connsiteX18" fmla="*/ 0 w 2171123"/>
              <a:gd name="connsiteY18" fmla="*/ 1089100 h 3368351"/>
              <a:gd name="connsiteX19" fmla="*/ 0 w 2171123"/>
              <a:gd name="connsiteY19" fmla="*/ 0 h 336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71123" h="3368351" fill="none" extrusionOk="0">
                <a:moveTo>
                  <a:pt x="0" y="0"/>
                </a:moveTo>
                <a:cubicBezTo>
                  <a:pt x="245269" y="-36748"/>
                  <a:pt x="363128" y="4696"/>
                  <a:pt x="499358" y="0"/>
                </a:cubicBezTo>
                <a:cubicBezTo>
                  <a:pt x="635588" y="-4696"/>
                  <a:pt x="772639" y="19182"/>
                  <a:pt x="977005" y="0"/>
                </a:cubicBezTo>
                <a:cubicBezTo>
                  <a:pt x="1181371" y="-19182"/>
                  <a:pt x="1338611" y="41324"/>
                  <a:pt x="1454652" y="0"/>
                </a:cubicBezTo>
                <a:cubicBezTo>
                  <a:pt x="1570693" y="-41324"/>
                  <a:pt x="1950532" y="78465"/>
                  <a:pt x="2171123" y="0"/>
                </a:cubicBezTo>
                <a:cubicBezTo>
                  <a:pt x="2179082" y="121218"/>
                  <a:pt x="2160896" y="474829"/>
                  <a:pt x="2171123" y="595075"/>
                </a:cubicBezTo>
                <a:cubicBezTo>
                  <a:pt x="2181350" y="715321"/>
                  <a:pt x="2147790" y="947876"/>
                  <a:pt x="2171123" y="1156467"/>
                </a:cubicBezTo>
                <a:cubicBezTo>
                  <a:pt x="2194456" y="1365058"/>
                  <a:pt x="2164954" y="1514669"/>
                  <a:pt x="2171123" y="1717859"/>
                </a:cubicBezTo>
                <a:cubicBezTo>
                  <a:pt x="2177292" y="1921049"/>
                  <a:pt x="2126616" y="2051751"/>
                  <a:pt x="2171123" y="2279251"/>
                </a:cubicBezTo>
                <a:cubicBezTo>
                  <a:pt x="2215630" y="2506751"/>
                  <a:pt x="2144984" y="2658840"/>
                  <a:pt x="2171123" y="2773276"/>
                </a:cubicBezTo>
                <a:cubicBezTo>
                  <a:pt x="2197262" y="2887712"/>
                  <a:pt x="2128093" y="3173786"/>
                  <a:pt x="2171123" y="3368351"/>
                </a:cubicBezTo>
                <a:cubicBezTo>
                  <a:pt x="2013025" y="3428727"/>
                  <a:pt x="1776396" y="3345497"/>
                  <a:pt x="1650053" y="3368351"/>
                </a:cubicBezTo>
                <a:cubicBezTo>
                  <a:pt x="1523710" y="3391205"/>
                  <a:pt x="1334789" y="3364758"/>
                  <a:pt x="1063850" y="3368351"/>
                </a:cubicBezTo>
                <a:cubicBezTo>
                  <a:pt x="792911" y="3371944"/>
                  <a:pt x="791758" y="3321563"/>
                  <a:pt x="564492" y="3368351"/>
                </a:cubicBezTo>
                <a:cubicBezTo>
                  <a:pt x="337226" y="3415139"/>
                  <a:pt x="210784" y="3346655"/>
                  <a:pt x="0" y="3368351"/>
                </a:cubicBezTo>
                <a:cubicBezTo>
                  <a:pt x="-13964" y="3064201"/>
                  <a:pt x="24488" y="2903794"/>
                  <a:pt x="0" y="2739592"/>
                </a:cubicBezTo>
                <a:cubicBezTo>
                  <a:pt x="-24488" y="2575390"/>
                  <a:pt x="56552" y="2431784"/>
                  <a:pt x="0" y="2178200"/>
                </a:cubicBezTo>
                <a:cubicBezTo>
                  <a:pt x="-56552" y="1924616"/>
                  <a:pt x="23405" y="1833971"/>
                  <a:pt x="0" y="1717859"/>
                </a:cubicBezTo>
                <a:cubicBezTo>
                  <a:pt x="-23405" y="1601747"/>
                  <a:pt x="63313" y="1362554"/>
                  <a:pt x="0" y="1089100"/>
                </a:cubicBezTo>
                <a:cubicBezTo>
                  <a:pt x="-63313" y="815646"/>
                  <a:pt x="2781" y="415211"/>
                  <a:pt x="0" y="0"/>
                </a:cubicBezTo>
                <a:close/>
              </a:path>
              <a:path w="2171123" h="3368351" stroke="0" extrusionOk="0">
                <a:moveTo>
                  <a:pt x="0" y="0"/>
                </a:moveTo>
                <a:cubicBezTo>
                  <a:pt x="138223" y="-22108"/>
                  <a:pt x="387875" y="9669"/>
                  <a:pt x="499358" y="0"/>
                </a:cubicBezTo>
                <a:cubicBezTo>
                  <a:pt x="610841" y="-9669"/>
                  <a:pt x="795333" y="43575"/>
                  <a:pt x="1042139" y="0"/>
                </a:cubicBezTo>
                <a:cubicBezTo>
                  <a:pt x="1288945" y="-43575"/>
                  <a:pt x="1361883" y="17239"/>
                  <a:pt x="1519786" y="0"/>
                </a:cubicBezTo>
                <a:cubicBezTo>
                  <a:pt x="1677689" y="-17239"/>
                  <a:pt x="1953602" y="30372"/>
                  <a:pt x="2171123" y="0"/>
                </a:cubicBezTo>
                <a:cubicBezTo>
                  <a:pt x="2230767" y="260118"/>
                  <a:pt x="2138024" y="358362"/>
                  <a:pt x="2171123" y="527708"/>
                </a:cubicBezTo>
                <a:cubicBezTo>
                  <a:pt x="2204222" y="697054"/>
                  <a:pt x="2157042" y="943192"/>
                  <a:pt x="2171123" y="1122784"/>
                </a:cubicBezTo>
                <a:cubicBezTo>
                  <a:pt x="2185204" y="1302376"/>
                  <a:pt x="2157394" y="1612662"/>
                  <a:pt x="2171123" y="1751543"/>
                </a:cubicBezTo>
                <a:cubicBezTo>
                  <a:pt x="2184852" y="1890424"/>
                  <a:pt x="2156649" y="2127238"/>
                  <a:pt x="2171123" y="2245567"/>
                </a:cubicBezTo>
                <a:cubicBezTo>
                  <a:pt x="2185597" y="2363896"/>
                  <a:pt x="2157713" y="2592775"/>
                  <a:pt x="2171123" y="2739592"/>
                </a:cubicBezTo>
                <a:cubicBezTo>
                  <a:pt x="2184533" y="2886409"/>
                  <a:pt x="2168613" y="3108727"/>
                  <a:pt x="2171123" y="3368351"/>
                </a:cubicBezTo>
                <a:cubicBezTo>
                  <a:pt x="1950894" y="3391530"/>
                  <a:pt x="1795509" y="3327562"/>
                  <a:pt x="1693476" y="3368351"/>
                </a:cubicBezTo>
                <a:cubicBezTo>
                  <a:pt x="1591443" y="3409140"/>
                  <a:pt x="1333222" y="3307607"/>
                  <a:pt x="1150695" y="3368351"/>
                </a:cubicBezTo>
                <a:cubicBezTo>
                  <a:pt x="968168" y="3429095"/>
                  <a:pt x="830766" y="3313728"/>
                  <a:pt x="673048" y="3368351"/>
                </a:cubicBezTo>
                <a:cubicBezTo>
                  <a:pt x="515330" y="3422974"/>
                  <a:pt x="280968" y="3288308"/>
                  <a:pt x="0" y="3368351"/>
                </a:cubicBezTo>
                <a:cubicBezTo>
                  <a:pt x="-39756" y="3237884"/>
                  <a:pt x="10663" y="3102924"/>
                  <a:pt x="0" y="2840643"/>
                </a:cubicBezTo>
                <a:cubicBezTo>
                  <a:pt x="-10663" y="2578362"/>
                  <a:pt x="18884" y="2402921"/>
                  <a:pt x="0" y="2211884"/>
                </a:cubicBezTo>
                <a:cubicBezTo>
                  <a:pt x="-18884" y="2020847"/>
                  <a:pt x="31452" y="1791473"/>
                  <a:pt x="0" y="1583125"/>
                </a:cubicBezTo>
                <a:cubicBezTo>
                  <a:pt x="-31452" y="1374777"/>
                  <a:pt x="20688" y="1203509"/>
                  <a:pt x="0" y="954366"/>
                </a:cubicBezTo>
                <a:cubicBezTo>
                  <a:pt x="-20688" y="705223"/>
                  <a:pt x="46742" y="622580"/>
                  <a:pt x="0" y="494025"/>
                </a:cubicBezTo>
                <a:cubicBezTo>
                  <a:pt x="-46742" y="365470"/>
                  <a:pt x="30823" y="206208"/>
                  <a:pt x="0" y="0"/>
                </a:cubicBezTo>
                <a:close/>
              </a:path>
            </a:pathLst>
          </a:custGeom>
          <a:solidFill>
            <a:schemeClr val="bg1"/>
          </a:solidFill>
          <a:ln w="19050">
            <a:solidFill>
              <a:srgbClr val="FFC000"/>
            </a:solidFill>
            <a:extLst>
              <a:ext uri="{C807C97D-BFC1-408E-A445-0C87EB9F89A2}">
                <ask:lineSketchStyleProps xmlns:ask="http://schemas.microsoft.com/office/drawing/2018/sketchyshapes" sd="423036277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32C00F-1571-4F43-8E3C-E05A377DCB6F}"/>
              </a:ext>
            </a:extLst>
          </p:cNvPr>
          <p:cNvSpPr/>
          <p:nvPr userDrawn="1"/>
        </p:nvSpPr>
        <p:spPr>
          <a:xfrm>
            <a:off x="5768626" y="1019986"/>
            <a:ext cx="3257387" cy="3932230"/>
          </a:xfrm>
          <a:prstGeom prst="rect">
            <a:avLst/>
          </a:prstGeom>
        </p:spPr>
        <p:txBody>
          <a:bodyPr wrap="square" numCol="1">
            <a:spAutoFit/>
          </a:bodyPr>
          <a:lstStyle/>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differentiate between these waves by their </a:t>
            </a:r>
            <a:r>
              <a:rPr lang="en-US" sz="1200" b="1" dirty="0">
                <a:latin typeface="Verdana" panose="020B0604030504040204" pitchFamily="34" charset="0"/>
                <a:ea typeface="Verdana" panose="020B0604030504040204" pitchFamily="34" charset="0"/>
                <a:cs typeface="Times New Roman" panose="02020603050405020304" pitchFamily="18" charset="0"/>
              </a:rPr>
              <a:t>wavelength</a:t>
            </a:r>
            <a:r>
              <a:rPr lang="en-US" sz="1200" dirty="0">
                <a:latin typeface="Verdana" panose="020B0604030504040204" pitchFamily="34" charset="0"/>
                <a:ea typeface="Verdana" panose="020B0604030504040204" pitchFamily="34" charset="0"/>
                <a:cs typeface="Times New Roman" panose="02020603050405020304" pitchFamily="18" charset="0"/>
              </a:rPr>
              <a:t>: the measure of the </a:t>
            </a:r>
            <a:r>
              <a:rPr lang="en-US" sz="1200" dirty="0">
                <a:latin typeface="Verdana" panose="020B0604030504040204" pitchFamily="34" charset="0"/>
                <a:ea typeface="Verdana" panose="020B0604030504040204" pitchFamily="34" charset="0"/>
                <a:cs typeface="Verdana" panose="020B0604030504040204" pitchFamily="34" charset="0"/>
              </a:rPr>
              <a:t>distance between two identical points in back-to-back waves.</a:t>
            </a:r>
            <a:r>
              <a:rPr lang="en-US" sz="1200" dirty="0">
                <a:latin typeface="Verdana" panose="020B0604030504040204" pitchFamily="34" charset="0"/>
                <a:ea typeface="Verdana" panose="020B0604030504040204" pitchFamily="34" charset="0"/>
                <a:cs typeface="Times New Roman" panose="02020603050405020304" pitchFamily="18" charset="0"/>
              </a:rPr>
              <a:t> Ultraviolet A (UVA) travels more slowly and has a longer wavelength than Ultraviolet B (UVB). </a:t>
            </a:r>
          </a:p>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Your body tries to protect itself from radiation through the production of melanin: a dark pigment that determines your skin color. After a summer of exposure to the sunshine, you may notice that you have developed a tan </a:t>
            </a:r>
            <a:r>
              <a:rPr lang="en-US" sz="1200" b="1" dirty="0">
                <a:latin typeface="Verdana" panose="020B0604030504040204" pitchFamily="34" charset="0"/>
                <a:ea typeface="Verdana" panose="020B0604030504040204" pitchFamily="34" charset="0"/>
                <a:cs typeface="Times New Roman" panose="02020603050405020304" pitchFamily="18" charset="0"/>
              </a:rPr>
              <a:t>–</a:t>
            </a:r>
            <a:r>
              <a:rPr lang="en-US" sz="1200" dirty="0">
                <a:latin typeface="Verdana" panose="020B0604030504040204" pitchFamily="34" charset="0"/>
                <a:ea typeface="Verdana" panose="020B0604030504040204" pitchFamily="34" charset="0"/>
                <a:cs typeface="Times New Roman" panose="02020603050405020304" pitchFamily="18" charset="0"/>
              </a:rPr>
              <a:t> the production of extra melanin over time. However, your skin’s melanin cannot completely shield you from damage. Over time, UVB radiation can cause your skin to burn, which causes redness and pain. UVA</a:t>
            </a:r>
            <a:endParaRPr lang="en-US" sz="1200" dirty="0">
              <a:solidFill>
                <a:prstClr val="black"/>
              </a:solidFill>
              <a:latin typeface="Verdana" panose="020B0604030504040204" pitchFamily="34" charset="0"/>
              <a:ea typeface="Verdana" panose="020B0604030504040204" pitchFamily="34"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3016192A-01E5-4C6F-B216-5FBC0CB66E31}"/>
              </a:ext>
            </a:extLst>
          </p:cNvPr>
          <p:cNvGraphicFramePr>
            <a:graphicFrameLocks noGrp="1"/>
          </p:cNvGraphicFramePr>
          <p:nvPr userDrawn="1">
            <p:extLst>
              <p:ext uri="{D42A27DB-BD31-4B8C-83A1-F6EECF244321}">
                <p14:modId xmlns:p14="http://schemas.microsoft.com/office/powerpoint/2010/main" val="1230626151"/>
              </p:ext>
            </p:extLst>
          </p:nvPr>
        </p:nvGraphicFramePr>
        <p:xfrm>
          <a:off x="174171" y="1416827"/>
          <a:ext cx="2065877" cy="3260919"/>
        </p:xfrm>
        <a:graphic>
          <a:graphicData uri="http://schemas.openxmlformats.org/drawingml/2006/table">
            <a:tbl>
              <a:tblPr firstRow="1" bandRow="1">
                <a:tableStyleId>{5C22544A-7EE6-4342-B048-85BDC9FD1C3A}</a:tableStyleId>
              </a:tblPr>
              <a:tblGrid>
                <a:gridCol w="2065877">
                  <a:extLst>
                    <a:ext uri="{9D8B030D-6E8A-4147-A177-3AD203B41FA5}">
                      <a16:colId xmlns:a16="http://schemas.microsoft.com/office/drawing/2014/main" val="3432592881"/>
                    </a:ext>
                  </a:extLst>
                </a:gridCol>
              </a:tblGrid>
              <a:tr h="1086973">
                <a:tc>
                  <a:txBody>
                    <a:bodyPr/>
                    <a:lstStyle/>
                    <a:p>
                      <a:r>
                        <a:rPr lang="en-US" sz="1200" b="0" dirty="0">
                          <a:solidFill>
                            <a:schemeClr val="tx1"/>
                          </a:solidFill>
                          <a:latin typeface="Verdana" panose="020B0604030504040204" pitchFamily="34" charset="0"/>
                          <a:ea typeface="Verdana" panose="020B0604030504040204" pitchFamily="34" charset="0"/>
                        </a:rPr>
                        <a:t>electromagnetic energy </a:t>
                      </a:r>
                    </a:p>
                  </a:txBody>
                  <a:tcPr>
                    <a:noFill/>
                  </a:tcPr>
                </a:tc>
                <a:extLst>
                  <a:ext uri="{0D108BD9-81ED-4DB2-BD59-A6C34878D82A}">
                    <a16:rowId xmlns:a16="http://schemas.microsoft.com/office/drawing/2014/main" val="1908185840"/>
                  </a:ext>
                </a:extLst>
              </a:tr>
              <a:tr h="1086973">
                <a:tc>
                  <a:txBody>
                    <a:bodyPr/>
                    <a:lstStyle/>
                    <a:p>
                      <a:r>
                        <a:rPr lang="en-US" sz="1200" b="0" dirty="0">
                          <a:solidFill>
                            <a:schemeClr val="tx1"/>
                          </a:solidFill>
                          <a:latin typeface="Verdana" panose="020B0604030504040204" pitchFamily="34" charset="0"/>
                          <a:ea typeface="Verdana" panose="020B0604030504040204" pitchFamily="34" charset="0"/>
                        </a:rPr>
                        <a:t>waves </a:t>
                      </a:r>
                    </a:p>
                  </a:txBody>
                  <a:tcPr>
                    <a:noFill/>
                  </a:tcPr>
                </a:tc>
                <a:extLst>
                  <a:ext uri="{0D108BD9-81ED-4DB2-BD59-A6C34878D82A}">
                    <a16:rowId xmlns:a16="http://schemas.microsoft.com/office/drawing/2014/main" val="3556504523"/>
                  </a:ext>
                </a:extLst>
              </a:tr>
              <a:tr h="1086973">
                <a:tc>
                  <a:txBody>
                    <a:bodyPr/>
                    <a:lstStyle/>
                    <a:p>
                      <a:r>
                        <a:rPr lang="en-US" sz="1200" b="0" dirty="0">
                          <a:solidFill>
                            <a:schemeClr val="tx1"/>
                          </a:solidFill>
                          <a:latin typeface="Verdana" panose="020B0604030504040204" pitchFamily="34" charset="0"/>
                          <a:ea typeface="Verdana" panose="020B0604030504040204" pitchFamily="34" charset="0"/>
                        </a:rPr>
                        <a:t>wavelength </a:t>
                      </a:r>
                    </a:p>
                  </a:txBody>
                  <a:tcPr>
                    <a:noFill/>
                  </a:tcPr>
                </a:tc>
                <a:extLst>
                  <a:ext uri="{0D108BD9-81ED-4DB2-BD59-A6C34878D82A}">
                    <a16:rowId xmlns:a16="http://schemas.microsoft.com/office/drawing/2014/main" val="4195646363"/>
                  </a:ext>
                </a:extLst>
              </a:tr>
            </a:tbl>
          </a:graphicData>
        </a:graphic>
      </p:graphicFrame>
      <p:pic>
        <p:nvPicPr>
          <p:cNvPr id="8" name="Picture 7">
            <a:extLst>
              <a:ext uri="{FF2B5EF4-FFF2-40B4-BE49-F238E27FC236}">
                <a16:creationId xmlns:a16="http://schemas.microsoft.com/office/drawing/2014/main" id="{3F34C477-BD4B-40A1-9867-E500229232F7}"/>
              </a:ext>
            </a:extLst>
          </p:cNvPr>
          <p:cNvPicPr>
            <a:picLocks noChangeAspect="1"/>
          </p:cNvPicPr>
          <p:nvPr userDrawn="1"/>
        </p:nvPicPr>
        <p:blipFill>
          <a:blip r:embed="rId2"/>
          <a:stretch>
            <a:fillRect/>
          </a:stretch>
        </p:blipFill>
        <p:spPr>
          <a:xfrm>
            <a:off x="1040085" y="1022686"/>
            <a:ext cx="221455" cy="247685"/>
          </a:xfrm>
          <a:prstGeom prst="rect">
            <a:avLst/>
          </a:prstGeom>
        </p:spPr>
      </p:pic>
    </p:spTree>
    <p:extLst>
      <p:ext uri="{BB962C8B-B14F-4D97-AF65-F5344CB8AC3E}">
        <p14:creationId xmlns:p14="http://schemas.microsoft.com/office/powerpoint/2010/main" val="1090169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Read I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A5A7BB-D5CE-4916-8F15-E74FF4423AD5}"/>
              </a:ext>
            </a:extLst>
          </p:cNvPr>
          <p:cNvSpPr/>
          <p:nvPr userDrawn="1"/>
        </p:nvSpPr>
        <p:spPr>
          <a:xfrm>
            <a:off x="2423127" y="1028700"/>
            <a:ext cx="3314733" cy="3747436"/>
          </a:xfrm>
          <a:prstGeom prst="rect">
            <a:avLst/>
          </a:prstGeom>
        </p:spPr>
        <p:txBody>
          <a:bodyPr wrap="square" numCol="1">
            <a:spAutoFit/>
          </a:bodyPr>
          <a:lstStyle/>
          <a:p>
            <a:pPr marL="114300" indent="0" defTabSz="1005840">
              <a:lnSpc>
                <a:spcPct val="107000"/>
              </a:lnSpc>
              <a:spcAft>
                <a:spcPts val="880"/>
              </a:spcAft>
            </a:pPr>
            <a:r>
              <a:rPr lang="en-US" sz="1200" dirty="0">
                <a:latin typeface="Verdana" panose="020B0604030504040204" pitchFamily="34" charset="0"/>
                <a:ea typeface="Verdana" panose="020B0604030504040204" pitchFamily="34" charset="0"/>
                <a:cs typeface="Times New Roman" panose="02020603050405020304" pitchFamily="18" charset="0"/>
              </a:rPr>
              <a:t>radiation penetrates deeper into your skin, which means it causes aging and wrinkling. Unfortunately, both forms of </a:t>
            </a:r>
            <a:r>
              <a:rPr lang="en-US" sz="1200" b="1" dirty="0">
                <a:latin typeface="Verdana" panose="020B0604030504040204" pitchFamily="34" charset="0"/>
                <a:ea typeface="Verdana" panose="020B0604030504040204" pitchFamily="34" charset="0"/>
                <a:cs typeface="Times New Roman" panose="02020603050405020304" pitchFamily="18" charset="0"/>
              </a:rPr>
              <a:t>ultraviolet light </a:t>
            </a:r>
            <a:r>
              <a:rPr lang="en-US" sz="1200" dirty="0">
                <a:latin typeface="Verdana" panose="020B0604030504040204" pitchFamily="34" charset="0"/>
                <a:ea typeface="Verdana" panose="020B0604030504040204" pitchFamily="34" charset="0"/>
                <a:cs typeface="Times New Roman" panose="02020603050405020304" pitchFamily="18" charset="0"/>
              </a:rPr>
              <a:t>can damage the DNA in your skin cells. Over time, this can lead to genetic mutations that cause skin cancer.</a:t>
            </a:r>
          </a:p>
          <a:p>
            <a:pPr marL="114300" indent="0">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The good news is that you can enjoy the sunshine while limiting your risk of skin damage! Sunscreen can be applied to the skin in the form of sprays or lotions, and it protects your skin by reflecting or scattering light away from your skin. Sunscreens are rated by Sun Protection Factor (SPF), which describes how well they protect against UVB rays. No sunscreen can block 100% of UVB rays, but an SPF30</a:t>
            </a:r>
            <a:endParaRPr lang="en-US" sz="1200" dirty="0">
              <a:solidFill>
                <a:prstClr val="black"/>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3D79B420-71D0-40BB-AF50-F3492A2BB7DE}"/>
              </a:ext>
            </a:extLst>
          </p:cNvPr>
          <p:cNvSpPr txBox="1"/>
          <p:nvPr userDrawn="1"/>
        </p:nvSpPr>
        <p:spPr>
          <a:xfrm>
            <a:off x="3420208" y="415420"/>
            <a:ext cx="53237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Georgia" panose="02040502050405020303" pitchFamily="18" charset="0"/>
              </a:rPr>
              <a:t>Sunscreen and Radiation – Part 2</a:t>
            </a:r>
          </a:p>
        </p:txBody>
      </p:sp>
      <p:sp>
        <p:nvSpPr>
          <p:cNvPr id="6" name="Rectangle 5">
            <a:extLst>
              <a:ext uri="{FF2B5EF4-FFF2-40B4-BE49-F238E27FC236}">
                <a16:creationId xmlns:a16="http://schemas.microsoft.com/office/drawing/2014/main" id="{4259C846-8FB2-44C4-A3B9-09ED1F1AA445}"/>
              </a:ext>
            </a:extLst>
          </p:cNvPr>
          <p:cNvSpPr/>
          <p:nvPr userDrawn="1"/>
        </p:nvSpPr>
        <p:spPr>
          <a:xfrm>
            <a:off x="5616915" y="1028700"/>
            <a:ext cx="3314733" cy="3536994"/>
          </a:xfrm>
          <a:prstGeom prst="rect">
            <a:avLst/>
          </a:prstGeom>
        </p:spPr>
        <p:txBody>
          <a:bodyPr wrap="square" numCol="1">
            <a:spAutoFit/>
          </a:bodyPr>
          <a:lstStyle/>
          <a:p>
            <a:pPr marL="114300" indent="0">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sunscreen can protect you from about 97% of UVB rays.</a:t>
            </a:r>
          </a:p>
          <a:p>
            <a:pPr marL="114300" indent="0">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Theoretically, the SPF number on a sunscreen bottle compares your skin’s protection with the sunscreen to your normal, bare skin. This means that an SPF50 sunscreen, when applied correctly, should allow you to stay in the sun 50 times longer without damage than you could without the sunscreen. However, this can all vary from person to person, depending on many factors: your skin’s fairness, how much sunscreen remains after you’ve been sweating or exposed to water, and how well the sunscreen was applied.</a:t>
            </a:r>
            <a:endParaRPr lang="en-US" sz="1200" dirty="0">
              <a:solidFill>
                <a:prstClr val="black"/>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30BAB96E-9FF9-417E-ABD8-1446078A6895}"/>
              </a:ext>
            </a:extLst>
          </p:cNvPr>
          <p:cNvSpPr txBox="1"/>
          <p:nvPr userDrawn="1"/>
        </p:nvSpPr>
        <p:spPr>
          <a:xfrm>
            <a:off x="-14946" y="28631"/>
            <a:ext cx="2552972" cy="1200329"/>
          </a:xfrm>
          <a:prstGeom prst="rect">
            <a:avLst/>
          </a:prstGeom>
          <a:noFill/>
        </p:spPr>
        <p:txBody>
          <a:bodyPr wrap="square" rtlCol="0">
            <a:spAutoFit/>
          </a:bodyPr>
          <a:lstStyle/>
          <a:p>
            <a:pPr defTabSz="1005840"/>
            <a:r>
              <a:rPr lang="en-US" sz="1200" dirty="0">
                <a:solidFill>
                  <a:prstClr val="black"/>
                </a:solidFill>
                <a:latin typeface="Verdana" panose="020B0604030504040204" pitchFamily="34" charset="0"/>
                <a:ea typeface="Verdana" panose="020B0604030504040204" pitchFamily="34" charset="0"/>
              </a:rPr>
              <a:t>Read Part 2. Jot down notes and drawings that will help you remember the meanings of these words. You can use the sketch/scribble button on the toolbar. </a:t>
            </a:r>
          </a:p>
        </p:txBody>
      </p:sp>
      <p:sp>
        <p:nvSpPr>
          <p:cNvPr id="11" name="Rectangle 10">
            <a:extLst>
              <a:ext uri="{FF2B5EF4-FFF2-40B4-BE49-F238E27FC236}">
                <a16:creationId xmlns:a16="http://schemas.microsoft.com/office/drawing/2014/main" id="{996335F9-40E7-4FF3-A429-5242EA46A910}"/>
              </a:ext>
            </a:extLst>
          </p:cNvPr>
          <p:cNvSpPr/>
          <p:nvPr userDrawn="1"/>
        </p:nvSpPr>
        <p:spPr>
          <a:xfrm>
            <a:off x="117987" y="1371600"/>
            <a:ext cx="2171123" cy="3368351"/>
          </a:xfrm>
          <a:custGeom>
            <a:avLst/>
            <a:gdLst>
              <a:gd name="connsiteX0" fmla="*/ 0 w 2171123"/>
              <a:gd name="connsiteY0" fmla="*/ 0 h 3368351"/>
              <a:gd name="connsiteX1" fmla="*/ 499358 w 2171123"/>
              <a:gd name="connsiteY1" fmla="*/ 0 h 3368351"/>
              <a:gd name="connsiteX2" fmla="*/ 977005 w 2171123"/>
              <a:gd name="connsiteY2" fmla="*/ 0 h 3368351"/>
              <a:gd name="connsiteX3" fmla="*/ 1454652 w 2171123"/>
              <a:gd name="connsiteY3" fmla="*/ 0 h 3368351"/>
              <a:gd name="connsiteX4" fmla="*/ 2171123 w 2171123"/>
              <a:gd name="connsiteY4" fmla="*/ 0 h 3368351"/>
              <a:gd name="connsiteX5" fmla="*/ 2171123 w 2171123"/>
              <a:gd name="connsiteY5" fmla="*/ 595075 h 3368351"/>
              <a:gd name="connsiteX6" fmla="*/ 2171123 w 2171123"/>
              <a:gd name="connsiteY6" fmla="*/ 1156467 h 3368351"/>
              <a:gd name="connsiteX7" fmla="*/ 2171123 w 2171123"/>
              <a:gd name="connsiteY7" fmla="*/ 1717859 h 3368351"/>
              <a:gd name="connsiteX8" fmla="*/ 2171123 w 2171123"/>
              <a:gd name="connsiteY8" fmla="*/ 2279251 h 3368351"/>
              <a:gd name="connsiteX9" fmla="*/ 2171123 w 2171123"/>
              <a:gd name="connsiteY9" fmla="*/ 2773276 h 3368351"/>
              <a:gd name="connsiteX10" fmla="*/ 2171123 w 2171123"/>
              <a:gd name="connsiteY10" fmla="*/ 3368351 h 3368351"/>
              <a:gd name="connsiteX11" fmla="*/ 1650053 w 2171123"/>
              <a:gd name="connsiteY11" fmla="*/ 3368351 h 3368351"/>
              <a:gd name="connsiteX12" fmla="*/ 1063850 w 2171123"/>
              <a:gd name="connsiteY12" fmla="*/ 3368351 h 3368351"/>
              <a:gd name="connsiteX13" fmla="*/ 564492 w 2171123"/>
              <a:gd name="connsiteY13" fmla="*/ 3368351 h 3368351"/>
              <a:gd name="connsiteX14" fmla="*/ 0 w 2171123"/>
              <a:gd name="connsiteY14" fmla="*/ 3368351 h 3368351"/>
              <a:gd name="connsiteX15" fmla="*/ 0 w 2171123"/>
              <a:gd name="connsiteY15" fmla="*/ 2739592 h 3368351"/>
              <a:gd name="connsiteX16" fmla="*/ 0 w 2171123"/>
              <a:gd name="connsiteY16" fmla="*/ 2178200 h 3368351"/>
              <a:gd name="connsiteX17" fmla="*/ 0 w 2171123"/>
              <a:gd name="connsiteY17" fmla="*/ 1717859 h 3368351"/>
              <a:gd name="connsiteX18" fmla="*/ 0 w 2171123"/>
              <a:gd name="connsiteY18" fmla="*/ 1089100 h 3368351"/>
              <a:gd name="connsiteX19" fmla="*/ 0 w 2171123"/>
              <a:gd name="connsiteY19" fmla="*/ 0 h 336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71123" h="3368351" fill="none" extrusionOk="0">
                <a:moveTo>
                  <a:pt x="0" y="0"/>
                </a:moveTo>
                <a:cubicBezTo>
                  <a:pt x="245269" y="-36748"/>
                  <a:pt x="363128" y="4696"/>
                  <a:pt x="499358" y="0"/>
                </a:cubicBezTo>
                <a:cubicBezTo>
                  <a:pt x="635588" y="-4696"/>
                  <a:pt x="772639" y="19182"/>
                  <a:pt x="977005" y="0"/>
                </a:cubicBezTo>
                <a:cubicBezTo>
                  <a:pt x="1181371" y="-19182"/>
                  <a:pt x="1338611" y="41324"/>
                  <a:pt x="1454652" y="0"/>
                </a:cubicBezTo>
                <a:cubicBezTo>
                  <a:pt x="1570693" y="-41324"/>
                  <a:pt x="1950532" y="78465"/>
                  <a:pt x="2171123" y="0"/>
                </a:cubicBezTo>
                <a:cubicBezTo>
                  <a:pt x="2179082" y="121218"/>
                  <a:pt x="2160896" y="474829"/>
                  <a:pt x="2171123" y="595075"/>
                </a:cubicBezTo>
                <a:cubicBezTo>
                  <a:pt x="2181350" y="715321"/>
                  <a:pt x="2147790" y="947876"/>
                  <a:pt x="2171123" y="1156467"/>
                </a:cubicBezTo>
                <a:cubicBezTo>
                  <a:pt x="2194456" y="1365058"/>
                  <a:pt x="2164954" y="1514669"/>
                  <a:pt x="2171123" y="1717859"/>
                </a:cubicBezTo>
                <a:cubicBezTo>
                  <a:pt x="2177292" y="1921049"/>
                  <a:pt x="2126616" y="2051751"/>
                  <a:pt x="2171123" y="2279251"/>
                </a:cubicBezTo>
                <a:cubicBezTo>
                  <a:pt x="2215630" y="2506751"/>
                  <a:pt x="2144984" y="2658840"/>
                  <a:pt x="2171123" y="2773276"/>
                </a:cubicBezTo>
                <a:cubicBezTo>
                  <a:pt x="2197262" y="2887712"/>
                  <a:pt x="2128093" y="3173786"/>
                  <a:pt x="2171123" y="3368351"/>
                </a:cubicBezTo>
                <a:cubicBezTo>
                  <a:pt x="2013025" y="3428727"/>
                  <a:pt x="1776396" y="3345497"/>
                  <a:pt x="1650053" y="3368351"/>
                </a:cubicBezTo>
                <a:cubicBezTo>
                  <a:pt x="1523710" y="3391205"/>
                  <a:pt x="1334789" y="3364758"/>
                  <a:pt x="1063850" y="3368351"/>
                </a:cubicBezTo>
                <a:cubicBezTo>
                  <a:pt x="792911" y="3371944"/>
                  <a:pt x="791758" y="3321563"/>
                  <a:pt x="564492" y="3368351"/>
                </a:cubicBezTo>
                <a:cubicBezTo>
                  <a:pt x="337226" y="3415139"/>
                  <a:pt x="210784" y="3346655"/>
                  <a:pt x="0" y="3368351"/>
                </a:cubicBezTo>
                <a:cubicBezTo>
                  <a:pt x="-13964" y="3064201"/>
                  <a:pt x="24488" y="2903794"/>
                  <a:pt x="0" y="2739592"/>
                </a:cubicBezTo>
                <a:cubicBezTo>
                  <a:pt x="-24488" y="2575390"/>
                  <a:pt x="56552" y="2431784"/>
                  <a:pt x="0" y="2178200"/>
                </a:cubicBezTo>
                <a:cubicBezTo>
                  <a:pt x="-56552" y="1924616"/>
                  <a:pt x="23405" y="1833971"/>
                  <a:pt x="0" y="1717859"/>
                </a:cubicBezTo>
                <a:cubicBezTo>
                  <a:pt x="-23405" y="1601747"/>
                  <a:pt x="63313" y="1362554"/>
                  <a:pt x="0" y="1089100"/>
                </a:cubicBezTo>
                <a:cubicBezTo>
                  <a:pt x="-63313" y="815646"/>
                  <a:pt x="2781" y="415211"/>
                  <a:pt x="0" y="0"/>
                </a:cubicBezTo>
                <a:close/>
              </a:path>
              <a:path w="2171123" h="3368351" stroke="0" extrusionOk="0">
                <a:moveTo>
                  <a:pt x="0" y="0"/>
                </a:moveTo>
                <a:cubicBezTo>
                  <a:pt x="138223" y="-22108"/>
                  <a:pt x="387875" y="9669"/>
                  <a:pt x="499358" y="0"/>
                </a:cubicBezTo>
                <a:cubicBezTo>
                  <a:pt x="610841" y="-9669"/>
                  <a:pt x="795333" y="43575"/>
                  <a:pt x="1042139" y="0"/>
                </a:cubicBezTo>
                <a:cubicBezTo>
                  <a:pt x="1288945" y="-43575"/>
                  <a:pt x="1361883" y="17239"/>
                  <a:pt x="1519786" y="0"/>
                </a:cubicBezTo>
                <a:cubicBezTo>
                  <a:pt x="1677689" y="-17239"/>
                  <a:pt x="1953602" y="30372"/>
                  <a:pt x="2171123" y="0"/>
                </a:cubicBezTo>
                <a:cubicBezTo>
                  <a:pt x="2230767" y="260118"/>
                  <a:pt x="2138024" y="358362"/>
                  <a:pt x="2171123" y="527708"/>
                </a:cubicBezTo>
                <a:cubicBezTo>
                  <a:pt x="2204222" y="697054"/>
                  <a:pt x="2157042" y="943192"/>
                  <a:pt x="2171123" y="1122784"/>
                </a:cubicBezTo>
                <a:cubicBezTo>
                  <a:pt x="2185204" y="1302376"/>
                  <a:pt x="2157394" y="1612662"/>
                  <a:pt x="2171123" y="1751543"/>
                </a:cubicBezTo>
                <a:cubicBezTo>
                  <a:pt x="2184852" y="1890424"/>
                  <a:pt x="2156649" y="2127238"/>
                  <a:pt x="2171123" y="2245567"/>
                </a:cubicBezTo>
                <a:cubicBezTo>
                  <a:pt x="2185597" y="2363896"/>
                  <a:pt x="2157713" y="2592775"/>
                  <a:pt x="2171123" y="2739592"/>
                </a:cubicBezTo>
                <a:cubicBezTo>
                  <a:pt x="2184533" y="2886409"/>
                  <a:pt x="2168613" y="3108727"/>
                  <a:pt x="2171123" y="3368351"/>
                </a:cubicBezTo>
                <a:cubicBezTo>
                  <a:pt x="1950894" y="3391530"/>
                  <a:pt x="1795509" y="3327562"/>
                  <a:pt x="1693476" y="3368351"/>
                </a:cubicBezTo>
                <a:cubicBezTo>
                  <a:pt x="1591443" y="3409140"/>
                  <a:pt x="1333222" y="3307607"/>
                  <a:pt x="1150695" y="3368351"/>
                </a:cubicBezTo>
                <a:cubicBezTo>
                  <a:pt x="968168" y="3429095"/>
                  <a:pt x="830766" y="3313728"/>
                  <a:pt x="673048" y="3368351"/>
                </a:cubicBezTo>
                <a:cubicBezTo>
                  <a:pt x="515330" y="3422974"/>
                  <a:pt x="280968" y="3288308"/>
                  <a:pt x="0" y="3368351"/>
                </a:cubicBezTo>
                <a:cubicBezTo>
                  <a:pt x="-39756" y="3237884"/>
                  <a:pt x="10663" y="3102924"/>
                  <a:pt x="0" y="2840643"/>
                </a:cubicBezTo>
                <a:cubicBezTo>
                  <a:pt x="-10663" y="2578362"/>
                  <a:pt x="18884" y="2402921"/>
                  <a:pt x="0" y="2211884"/>
                </a:cubicBezTo>
                <a:cubicBezTo>
                  <a:pt x="-18884" y="2020847"/>
                  <a:pt x="31452" y="1791473"/>
                  <a:pt x="0" y="1583125"/>
                </a:cubicBezTo>
                <a:cubicBezTo>
                  <a:pt x="-31452" y="1374777"/>
                  <a:pt x="20688" y="1203509"/>
                  <a:pt x="0" y="954366"/>
                </a:cubicBezTo>
                <a:cubicBezTo>
                  <a:pt x="-20688" y="705223"/>
                  <a:pt x="46742" y="622580"/>
                  <a:pt x="0" y="494025"/>
                </a:cubicBezTo>
                <a:cubicBezTo>
                  <a:pt x="-46742" y="365470"/>
                  <a:pt x="30823" y="206208"/>
                  <a:pt x="0" y="0"/>
                </a:cubicBezTo>
                <a:close/>
              </a:path>
            </a:pathLst>
          </a:custGeom>
          <a:solidFill>
            <a:schemeClr val="bg1"/>
          </a:solidFill>
          <a:ln w="19050">
            <a:solidFill>
              <a:srgbClr val="FFC000"/>
            </a:solidFill>
            <a:extLst>
              <a:ext uri="{C807C97D-BFC1-408E-A445-0C87EB9F89A2}">
                <ask:lineSketchStyleProps xmlns:ask="http://schemas.microsoft.com/office/drawing/2018/sketchyshapes" sd="423036277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2">
            <a:extLst>
              <a:ext uri="{FF2B5EF4-FFF2-40B4-BE49-F238E27FC236}">
                <a16:creationId xmlns:a16="http://schemas.microsoft.com/office/drawing/2014/main" id="{DCD26871-1407-4818-A68B-D2EC9D79A588}"/>
              </a:ext>
            </a:extLst>
          </p:cNvPr>
          <p:cNvGraphicFramePr>
            <a:graphicFrameLocks noGrp="1"/>
          </p:cNvGraphicFramePr>
          <p:nvPr userDrawn="1">
            <p:extLst>
              <p:ext uri="{D42A27DB-BD31-4B8C-83A1-F6EECF244321}">
                <p14:modId xmlns:p14="http://schemas.microsoft.com/office/powerpoint/2010/main" val="4260321903"/>
              </p:ext>
            </p:extLst>
          </p:nvPr>
        </p:nvGraphicFramePr>
        <p:xfrm>
          <a:off x="174171" y="1416827"/>
          <a:ext cx="2065877" cy="3260919"/>
        </p:xfrm>
        <a:graphic>
          <a:graphicData uri="http://schemas.openxmlformats.org/drawingml/2006/table">
            <a:tbl>
              <a:tblPr firstRow="1" bandRow="1">
                <a:tableStyleId>{5C22544A-7EE6-4342-B048-85BDC9FD1C3A}</a:tableStyleId>
              </a:tblPr>
              <a:tblGrid>
                <a:gridCol w="2065877">
                  <a:extLst>
                    <a:ext uri="{9D8B030D-6E8A-4147-A177-3AD203B41FA5}">
                      <a16:colId xmlns:a16="http://schemas.microsoft.com/office/drawing/2014/main" val="3432592881"/>
                    </a:ext>
                  </a:extLst>
                </a:gridCol>
              </a:tblGrid>
              <a:tr h="1086973">
                <a:tc>
                  <a:txBody>
                    <a:bodyPr/>
                    <a:lstStyle/>
                    <a:p>
                      <a:r>
                        <a:rPr lang="en-US" sz="1200" b="0" dirty="0">
                          <a:solidFill>
                            <a:schemeClr val="tx1"/>
                          </a:solidFill>
                          <a:latin typeface="Verdana" panose="020B0604030504040204" pitchFamily="34" charset="0"/>
                          <a:ea typeface="Verdana" panose="020B0604030504040204" pitchFamily="34" charset="0"/>
                        </a:rPr>
                        <a:t>radiation </a:t>
                      </a:r>
                    </a:p>
                  </a:txBody>
                  <a:tcPr>
                    <a:noFill/>
                  </a:tcPr>
                </a:tc>
                <a:extLst>
                  <a:ext uri="{0D108BD9-81ED-4DB2-BD59-A6C34878D82A}">
                    <a16:rowId xmlns:a16="http://schemas.microsoft.com/office/drawing/2014/main" val="1908185840"/>
                  </a:ext>
                </a:extLst>
              </a:tr>
              <a:tr h="1086973">
                <a:tc>
                  <a:txBody>
                    <a:bodyPr/>
                    <a:lstStyle/>
                    <a:p>
                      <a:r>
                        <a:rPr lang="en-US" sz="1200" b="0" dirty="0">
                          <a:solidFill>
                            <a:schemeClr val="tx1"/>
                          </a:solidFill>
                          <a:latin typeface="Verdana" panose="020B0604030504040204" pitchFamily="34" charset="0"/>
                          <a:ea typeface="Verdana" panose="020B0604030504040204" pitchFamily="34" charset="0"/>
                        </a:rPr>
                        <a:t>ultraviolet light </a:t>
                      </a:r>
                    </a:p>
                  </a:txBody>
                  <a:tcPr>
                    <a:noFill/>
                  </a:tcPr>
                </a:tc>
                <a:extLst>
                  <a:ext uri="{0D108BD9-81ED-4DB2-BD59-A6C34878D82A}">
                    <a16:rowId xmlns:a16="http://schemas.microsoft.com/office/drawing/2014/main" val="3556504523"/>
                  </a:ext>
                </a:extLst>
              </a:tr>
              <a:tr h="1086973">
                <a:tc>
                  <a:txBody>
                    <a:bodyPr/>
                    <a:lstStyle/>
                    <a:p>
                      <a:r>
                        <a:rPr lang="en-US" sz="1200" b="0" dirty="0">
                          <a:solidFill>
                            <a:schemeClr val="tx1"/>
                          </a:solidFill>
                          <a:latin typeface="Verdana" panose="020B0604030504040204" pitchFamily="34" charset="0"/>
                          <a:ea typeface="Verdana" panose="020B0604030504040204" pitchFamily="34" charset="0"/>
                        </a:rPr>
                        <a:t> </a:t>
                      </a:r>
                    </a:p>
                  </a:txBody>
                  <a:tcPr>
                    <a:noFill/>
                  </a:tcPr>
                </a:tc>
                <a:extLst>
                  <a:ext uri="{0D108BD9-81ED-4DB2-BD59-A6C34878D82A}">
                    <a16:rowId xmlns:a16="http://schemas.microsoft.com/office/drawing/2014/main" val="4195646363"/>
                  </a:ext>
                </a:extLst>
              </a:tr>
            </a:tbl>
          </a:graphicData>
        </a:graphic>
      </p:graphicFrame>
      <p:pic>
        <p:nvPicPr>
          <p:cNvPr id="13" name="Picture 12">
            <a:extLst>
              <a:ext uri="{FF2B5EF4-FFF2-40B4-BE49-F238E27FC236}">
                <a16:creationId xmlns:a16="http://schemas.microsoft.com/office/drawing/2014/main" id="{7D4E22B7-69B0-46B3-A29B-FA57B21BCB00}"/>
              </a:ext>
            </a:extLst>
          </p:cNvPr>
          <p:cNvPicPr>
            <a:picLocks noChangeAspect="1"/>
          </p:cNvPicPr>
          <p:nvPr userDrawn="1"/>
        </p:nvPicPr>
        <p:blipFill>
          <a:blip r:embed="rId2"/>
          <a:stretch>
            <a:fillRect/>
          </a:stretch>
        </p:blipFill>
        <p:spPr>
          <a:xfrm>
            <a:off x="1040085" y="1022686"/>
            <a:ext cx="221455" cy="247685"/>
          </a:xfrm>
          <a:prstGeom prst="rect">
            <a:avLst/>
          </a:prstGeom>
        </p:spPr>
      </p:pic>
    </p:spTree>
    <p:extLst>
      <p:ext uri="{BB962C8B-B14F-4D97-AF65-F5344CB8AC3E}">
        <p14:creationId xmlns:p14="http://schemas.microsoft.com/office/powerpoint/2010/main" val="1427180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Read I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2CBDA2-C03A-4563-8DF3-4565A57CD73A}"/>
              </a:ext>
            </a:extLst>
          </p:cNvPr>
          <p:cNvSpPr txBox="1"/>
          <p:nvPr userDrawn="1"/>
        </p:nvSpPr>
        <p:spPr>
          <a:xfrm>
            <a:off x="3420208" y="415420"/>
            <a:ext cx="53237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Georgia" panose="02040502050405020303" pitchFamily="18" charset="0"/>
              </a:rPr>
              <a:t>Sunscreen and Radiation – Questions</a:t>
            </a:r>
          </a:p>
        </p:txBody>
      </p:sp>
      <p:sp>
        <p:nvSpPr>
          <p:cNvPr id="2" name="TextBox 1">
            <a:extLst>
              <a:ext uri="{FF2B5EF4-FFF2-40B4-BE49-F238E27FC236}">
                <a16:creationId xmlns:a16="http://schemas.microsoft.com/office/drawing/2014/main" id="{18E7F317-73F5-44CC-B58E-A6B4B7CA0E98}"/>
              </a:ext>
            </a:extLst>
          </p:cNvPr>
          <p:cNvSpPr txBox="1"/>
          <p:nvPr userDrawn="1"/>
        </p:nvSpPr>
        <p:spPr>
          <a:xfrm>
            <a:off x="2543894" y="961602"/>
            <a:ext cx="3208171" cy="430887"/>
          </a:xfrm>
          <a:prstGeom prst="rect">
            <a:avLst/>
          </a:prstGeom>
          <a:noFill/>
        </p:spPr>
        <p:txBody>
          <a:bodyPr wrap="square" rtlCol="0">
            <a:spAutoFit/>
          </a:bodyPr>
          <a:lstStyle/>
          <a:p>
            <a:pPr marL="228600" indent="-228600" defTabSz="1005840">
              <a:buFont typeface="+mj-lt"/>
              <a:buAutoNum type="arabicPeriod"/>
            </a:pPr>
            <a:r>
              <a:rPr lang="en-US" sz="1100" dirty="0">
                <a:solidFill>
                  <a:prstClr val="black"/>
                </a:solidFill>
                <a:latin typeface="Verdana" panose="020B0604030504040204" pitchFamily="34" charset="0"/>
                <a:ea typeface="Verdana" panose="020B0604030504040204" pitchFamily="34" charset="0"/>
              </a:rPr>
              <a:t>Which statement is true about radiation?</a:t>
            </a:r>
          </a:p>
        </p:txBody>
      </p:sp>
      <p:sp>
        <p:nvSpPr>
          <p:cNvPr id="3" name="TextBox 2">
            <a:extLst>
              <a:ext uri="{FF2B5EF4-FFF2-40B4-BE49-F238E27FC236}">
                <a16:creationId xmlns:a16="http://schemas.microsoft.com/office/drawing/2014/main" id="{59F3363A-D547-4606-86B8-D947B9B6CF75}"/>
              </a:ext>
            </a:extLst>
          </p:cNvPr>
          <p:cNvSpPr txBox="1"/>
          <p:nvPr userDrawn="1"/>
        </p:nvSpPr>
        <p:spPr>
          <a:xfrm>
            <a:off x="2637231" y="1336745"/>
            <a:ext cx="3114833" cy="1677382"/>
          </a:xfrm>
          <a:prstGeom prst="rect">
            <a:avLst/>
          </a:prstGeom>
          <a:noFill/>
        </p:spPr>
        <p:txBody>
          <a:bodyPr wrap="square" rtlCol="0">
            <a:spAutoFit/>
          </a:bodyPr>
          <a:lstStyle/>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Radiation is the transfer of heat through electromagnetic waves</a:t>
            </a:r>
          </a:p>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Radiation is the transfer of heat through direct contact</a:t>
            </a:r>
          </a:p>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Radiation is more dangerous than conduction</a:t>
            </a:r>
          </a:p>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Radiation is the transfer of heat through liquids and gases</a:t>
            </a:r>
          </a:p>
        </p:txBody>
      </p:sp>
      <p:sp>
        <p:nvSpPr>
          <p:cNvPr id="4" name="TextBox 3">
            <a:extLst>
              <a:ext uri="{FF2B5EF4-FFF2-40B4-BE49-F238E27FC236}">
                <a16:creationId xmlns:a16="http://schemas.microsoft.com/office/drawing/2014/main" id="{E90149C7-C1C7-4BAA-98B2-F7544EA35C69}"/>
              </a:ext>
            </a:extLst>
          </p:cNvPr>
          <p:cNvSpPr txBox="1"/>
          <p:nvPr userDrawn="1"/>
        </p:nvSpPr>
        <p:spPr>
          <a:xfrm>
            <a:off x="2543894" y="3060277"/>
            <a:ext cx="3279630" cy="261610"/>
          </a:xfrm>
          <a:prstGeom prst="rect">
            <a:avLst/>
          </a:prstGeom>
          <a:noFill/>
        </p:spPr>
        <p:txBody>
          <a:bodyPr wrap="square" rtlCol="0">
            <a:spAutoFit/>
          </a:bodyPr>
          <a:lstStyle/>
          <a:p>
            <a:pPr marL="228600" indent="-228600" defTabSz="1005840">
              <a:buFont typeface="+mj-lt"/>
              <a:buAutoNum type="arabicPeriod" startAt="2"/>
            </a:pPr>
            <a:r>
              <a:rPr lang="en-US" sz="1100" dirty="0">
                <a:solidFill>
                  <a:prstClr val="black"/>
                </a:solidFill>
                <a:latin typeface="Verdana" panose="020B0604030504040204" pitchFamily="34" charset="0"/>
                <a:ea typeface="Verdana" panose="020B0604030504040204" pitchFamily="34" charset="0"/>
              </a:rPr>
              <a:t>Which is true about UVA and UVB rays?</a:t>
            </a:r>
          </a:p>
        </p:txBody>
      </p:sp>
      <p:sp>
        <p:nvSpPr>
          <p:cNvPr id="5" name="TextBox 4">
            <a:extLst>
              <a:ext uri="{FF2B5EF4-FFF2-40B4-BE49-F238E27FC236}">
                <a16:creationId xmlns:a16="http://schemas.microsoft.com/office/drawing/2014/main" id="{9D3A2210-4A42-44E0-A612-0EA5EB748C84}"/>
              </a:ext>
            </a:extLst>
          </p:cNvPr>
          <p:cNvSpPr txBox="1"/>
          <p:nvPr userDrawn="1"/>
        </p:nvSpPr>
        <p:spPr>
          <a:xfrm>
            <a:off x="2637231" y="3321887"/>
            <a:ext cx="3114833" cy="1677382"/>
          </a:xfrm>
          <a:prstGeom prst="rect">
            <a:avLst/>
          </a:prstGeom>
          <a:noFill/>
        </p:spPr>
        <p:txBody>
          <a:bodyPr wrap="square" rtlCol="0">
            <a:spAutoFit/>
          </a:bodyPr>
          <a:lstStyle/>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Both rays can be blocked 100% by sunscreen</a:t>
            </a:r>
          </a:p>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UVA protects the surface, UVB protects beneath the surface</a:t>
            </a:r>
          </a:p>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UVB rays cause burning, UVA rays cause premature aging</a:t>
            </a:r>
          </a:p>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UVA rays cause burning, UVB rays cause premature aging</a:t>
            </a:r>
          </a:p>
        </p:txBody>
      </p:sp>
      <p:sp>
        <p:nvSpPr>
          <p:cNvPr id="16" name="TextBox 15">
            <a:extLst>
              <a:ext uri="{FF2B5EF4-FFF2-40B4-BE49-F238E27FC236}">
                <a16:creationId xmlns:a16="http://schemas.microsoft.com/office/drawing/2014/main" id="{1A562E12-6107-493A-8C2C-FCBA2984F62E}"/>
              </a:ext>
            </a:extLst>
          </p:cNvPr>
          <p:cNvSpPr txBox="1"/>
          <p:nvPr userDrawn="1"/>
        </p:nvSpPr>
        <p:spPr>
          <a:xfrm>
            <a:off x="5807172" y="955417"/>
            <a:ext cx="3208171" cy="261610"/>
          </a:xfrm>
          <a:prstGeom prst="rect">
            <a:avLst/>
          </a:prstGeom>
          <a:noFill/>
        </p:spPr>
        <p:txBody>
          <a:bodyPr wrap="square" rtlCol="0">
            <a:spAutoFit/>
          </a:bodyPr>
          <a:lstStyle/>
          <a:p>
            <a:pPr marL="228600" indent="-228600" defTabSz="1005840">
              <a:buFont typeface="+mj-lt"/>
              <a:buAutoNum type="arabicPeriod" startAt="3"/>
            </a:pPr>
            <a:r>
              <a:rPr lang="en-US" sz="1100" dirty="0">
                <a:solidFill>
                  <a:prstClr val="black"/>
                </a:solidFill>
                <a:latin typeface="Verdana" panose="020B0604030504040204" pitchFamily="34" charset="0"/>
                <a:ea typeface="Verdana" panose="020B0604030504040204" pitchFamily="34" charset="0"/>
              </a:rPr>
              <a:t>Which is true about SPF ratings?</a:t>
            </a:r>
          </a:p>
        </p:txBody>
      </p:sp>
      <p:sp>
        <p:nvSpPr>
          <p:cNvPr id="22" name="Rectangle 21">
            <a:extLst>
              <a:ext uri="{FF2B5EF4-FFF2-40B4-BE49-F238E27FC236}">
                <a16:creationId xmlns:a16="http://schemas.microsoft.com/office/drawing/2014/main" id="{2BEACE44-BD79-4365-83DC-3C53C5BE4244}"/>
              </a:ext>
            </a:extLst>
          </p:cNvPr>
          <p:cNvSpPr/>
          <p:nvPr userDrawn="1"/>
        </p:nvSpPr>
        <p:spPr>
          <a:xfrm>
            <a:off x="5926993" y="1336745"/>
            <a:ext cx="2968528" cy="1677382"/>
          </a:xfrm>
          <a:prstGeom prst="rect">
            <a:avLst/>
          </a:prstGeom>
        </p:spPr>
        <p:txBody>
          <a:bodyPr wrap="square">
            <a:spAutoFit/>
          </a:bodyPr>
          <a:lstStyle/>
          <a:p>
            <a:pPr marL="377190" indent="-22860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The highest rating is 100% effective</a:t>
            </a:r>
          </a:p>
          <a:p>
            <a:pPr marL="377190" indent="-22860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The rating number means it will protect you that many times longer than without sunscreen</a:t>
            </a:r>
          </a:p>
          <a:p>
            <a:pPr marL="377190" indent="-22860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SPF ratings are only good in the summer</a:t>
            </a:r>
          </a:p>
          <a:p>
            <a:pPr marL="377190" indent="-22860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SPF doesn’t matter after 1 pm</a:t>
            </a:r>
          </a:p>
        </p:txBody>
      </p:sp>
      <p:sp>
        <p:nvSpPr>
          <p:cNvPr id="7" name="TextBox 6">
            <a:extLst>
              <a:ext uri="{FF2B5EF4-FFF2-40B4-BE49-F238E27FC236}">
                <a16:creationId xmlns:a16="http://schemas.microsoft.com/office/drawing/2014/main" id="{350AD55B-D561-4593-935B-6E6A51F30262}"/>
              </a:ext>
            </a:extLst>
          </p:cNvPr>
          <p:cNvSpPr txBox="1"/>
          <p:nvPr userDrawn="1"/>
        </p:nvSpPr>
        <p:spPr>
          <a:xfrm>
            <a:off x="56708" y="130477"/>
            <a:ext cx="2388780"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enter your answers in the Read It section of the Google Form.</a:t>
            </a:r>
            <a:endPar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64236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plore I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3FD6002-490A-4A63-A989-59D76F6DAA3B}"/>
              </a:ext>
            </a:extLst>
          </p:cNvPr>
          <p:cNvSpPr txBox="1"/>
          <p:nvPr userDrawn="1"/>
        </p:nvSpPr>
        <p:spPr>
          <a:xfrm>
            <a:off x="4434561"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1 </a:t>
            </a:r>
          </a:p>
        </p:txBody>
      </p:sp>
      <p:pic>
        <p:nvPicPr>
          <p:cNvPr id="4" name="Picture 3" descr="A picture containing tableware, indoor, sitting, table&#10;&#10;Description automatically generated">
            <a:extLst>
              <a:ext uri="{FF2B5EF4-FFF2-40B4-BE49-F238E27FC236}">
                <a16:creationId xmlns:a16="http://schemas.microsoft.com/office/drawing/2014/main" id="{37521E11-3F64-6245-A576-20482FBFCFE0}"/>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3755"/>
                    </a14:imgEffect>
                    <a14:imgEffect>
                      <a14:saturation sat="0"/>
                    </a14:imgEffect>
                  </a14:imgLayer>
                </a14:imgProps>
              </a:ext>
              <a:ext uri="{28A0092B-C50C-407E-A947-70E740481C1C}">
                <a14:useLocalDpi xmlns:a14="http://schemas.microsoft.com/office/drawing/2010/main" val="0"/>
              </a:ext>
            </a:extLst>
          </a:blip>
          <a:stretch>
            <a:fillRect/>
          </a:stretch>
        </p:blipFill>
        <p:spPr>
          <a:xfrm>
            <a:off x="6332440" y="614608"/>
            <a:ext cx="1656703" cy="949843"/>
          </a:xfrm>
          <a:prstGeom prst="rect">
            <a:avLst/>
          </a:prstGeom>
        </p:spPr>
      </p:pic>
      <p:pic>
        <p:nvPicPr>
          <p:cNvPr id="22" name="Picture 21" descr="A picture containing tableware, indoor, sitting, table&#10;&#10;Description automatically generated">
            <a:extLst>
              <a:ext uri="{FF2B5EF4-FFF2-40B4-BE49-F238E27FC236}">
                <a16:creationId xmlns:a16="http://schemas.microsoft.com/office/drawing/2014/main" id="{9DDF4234-A680-E84C-8C93-61D194B25F1D}"/>
              </a:ext>
            </a:extLst>
          </p:cNvPr>
          <p:cNvPicPr>
            <a:picLocks noChangeAspect="1"/>
          </p:cNvPicPr>
          <p:nvPr userDrawn="1"/>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606209" y="614607"/>
            <a:ext cx="1656703" cy="949843"/>
          </a:xfrm>
          <a:prstGeom prst="rect">
            <a:avLst/>
          </a:prstGeom>
        </p:spPr>
      </p:pic>
      <p:sp>
        <p:nvSpPr>
          <p:cNvPr id="3" name="TextBox 2">
            <a:extLst>
              <a:ext uri="{FF2B5EF4-FFF2-40B4-BE49-F238E27FC236}">
                <a16:creationId xmlns:a16="http://schemas.microsoft.com/office/drawing/2014/main" id="{A521F67B-673F-4353-9165-E1E8F01F9674}"/>
              </a:ext>
            </a:extLst>
          </p:cNvPr>
          <p:cNvSpPr txBox="1"/>
          <p:nvPr userDrawn="1"/>
        </p:nvSpPr>
        <p:spPr>
          <a:xfrm>
            <a:off x="14963" y="43658"/>
            <a:ext cx="2331719" cy="2600712"/>
          </a:xfrm>
          <a:prstGeom prst="rect">
            <a:avLst/>
          </a:prstGeom>
          <a:noFill/>
        </p:spPr>
        <p:txBody>
          <a:bodyPr wrap="square" rtlCol="0">
            <a:spAutoFit/>
          </a:bodyPr>
          <a:lstStyle/>
          <a:p>
            <a:pPr>
              <a:spcAft>
                <a:spcPts val="600"/>
              </a:spcAft>
            </a:pPr>
            <a:r>
              <a:rPr lang="en-US" sz="1400" dirty="0"/>
              <a:t>For this activity you will need the following supplies:</a:t>
            </a:r>
          </a:p>
          <a:p>
            <a:pPr marL="285750" indent="-285750">
              <a:spcAft>
                <a:spcPts val="0"/>
              </a:spcAft>
              <a:buFont typeface="Wingdings" pitchFamily="2" charset="2"/>
              <a:buChar char="Ø"/>
            </a:pPr>
            <a:r>
              <a:rPr lang="en-US" sz="1300" dirty="0"/>
              <a:t>2 Ice cubes</a:t>
            </a:r>
          </a:p>
          <a:p>
            <a:pPr marL="285750" indent="-285750">
              <a:spcAft>
                <a:spcPts val="0"/>
              </a:spcAft>
              <a:buFont typeface="Wingdings" pitchFamily="2" charset="2"/>
              <a:buChar char="Ø"/>
            </a:pPr>
            <a:r>
              <a:rPr lang="en-US" sz="1300" dirty="0"/>
              <a:t>Something Metal </a:t>
            </a:r>
          </a:p>
          <a:p>
            <a:pPr marL="457200" lvl="1" indent="-228600">
              <a:spcAft>
                <a:spcPts val="0"/>
              </a:spcAft>
              <a:buFont typeface="Arial" panose="020B0604020202020204" pitchFamily="34" charset="0"/>
              <a:buChar char="•"/>
            </a:pPr>
            <a:r>
              <a:rPr lang="en-US" sz="1300" dirty="0"/>
              <a:t>A spoon or aluminum pan will work well</a:t>
            </a:r>
          </a:p>
          <a:p>
            <a:pPr marL="285750" indent="-285750">
              <a:spcAft>
                <a:spcPts val="0"/>
              </a:spcAft>
              <a:buFont typeface="Wingdings" pitchFamily="2" charset="2"/>
              <a:buChar char="Ø"/>
            </a:pPr>
            <a:r>
              <a:rPr lang="en-US" sz="1300" dirty="0"/>
              <a:t>Something plastic</a:t>
            </a:r>
          </a:p>
          <a:p>
            <a:pPr marL="457200" lvl="1" indent="-228600">
              <a:spcAft>
                <a:spcPts val="0"/>
              </a:spcAft>
              <a:buFont typeface="Arial" panose="020B0604020202020204" pitchFamily="34" charset="0"/>
              <a:buChar char="•"/>
            </a:pPr>
            <a:r>
              <a:rPr lang="en-US" sz="1300" dirty="0"/>
              <a:t>A spoon or plastic container will work </a:t>
            </a:r>
          </a:p>
          <a:p>
            <a:pPr marL="285750" lvl="0" indent="-285750">
              <a:spcAft>
                <a:spcPts val="0"/>
              </a:spcAft>
              <a:buFont typeface="Wingdings" pitchFamily="2" charset="2"/>
              <a:buChar char="Ø"/>
            </a:pPr>
            <a:r>
              <a:rPr lang="en-US" sz="1300" dirty="0"/>
              <a:t>Something to keep time</a:t>
            </a:r>
          </a:p>
          <a:p>
            <a:pPr marL="457200" lvl="1" indent="-228600">
              <a:spcAft>
                <a:spcPts val="0"/>
              </a:spcAft>
              <a:buFont typeface="Arial" panose="020B0604020202020204" pitchFamily="34" charset="0"/>
              <a:buChar char="•"/>
            </a:pPr>
            <a:r>
              <a:rPr lang="en-US" sz="1300" dirty="0"/>
              <a:t>A stopwatch or kitchen timer will work</a:t>
            </a:r>
          </a:p>
        </p:txBody>
      </p:sp>
      <p:sp>
        <p:nvSpPr>
          <p:cNvPr id="5" name="TextBox 4">
            <a:extLst>
              <a:ext uri="{FF2B5EF4-FFF2-40B4-BE49-F238E27FC236}">
                <a16:creationId xmlns:a16="http://schemas.microsoft.com/office/drawing/2014/main" id="{3B5AA8AC-DF31-49A9-8FBD-A198FAC48FDB}"/>
              </a:ext>
            </a:extLst>
          </p:cNvPr>
          <p:cNvSpPr txBox="1"/>
          <p:nvPr userDrawn="1"/>
        </p:nvSpPr>
        <p:spPr>
          <a:xfrm>
            <a:off x="98846" y="2888844"/>
            <a:ext cx="2325189"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enter your answers in the Explore It section of the Google Form.</a:t>
            </a:r>
            <a:endPar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
        <p:nvSpPr>
          <p:cNvPr id="2" name="TextBox 1">
            <a:extLst>
              <a:ext uri="{FF2B5EF4-FFF2-40B4-BE49-F238E27FC236}">
                <a16:creationId xmlns:a16="http://schemas.microsoft.com/office/drawing/2014/main" id="{EFCCF133-B1EA-4134-BDC9-6CC13B33ABA7}"/>
              </a:ext>
            </a:extLst>
          </p:cNvPr>
          <p:cNvSpPr txBox="1"/>
          <p:nvPr userDrawn="1"/>
        </p:nvSpPr>
        <p:spPr>
          <a:xfrm>
            <a:off x="2615645" y="1760690"/>
            <a:ext cx="6380922" cy="1908215"/>
          </a:xfrm>
          <a:prstGeom prst="rect">
            <a:avLst/>
          </a:prstGeom>
          <a:noFill/>
        </p:spPr>
        <p:txBody>
          <a:bodyPr wrap="square" rtlCol="0">
            <a:spAutoFit/>
          </a:bodyPr>
          <a:lstStyle/>
          <a:p>
            <a:pPr marL="285750" indent="-285750" defTabSz="1005840">
              <a:spcAft>
                <a:spcPts val="600"/>
              </a:spcAft>
              <a:buFont typeface="Arial" panose="020B0604020202020204" pitchFamily="34" charset="0"/>
              <a:buChar char="•"/>
            </a:pPr>
            <a:r>
              <a:rPr lang="en-US" sz="1400" dirty="0">
                <a:solidFill>
                  <a:prstClr val="black"/>
                </a:solidFill>
                <a:latin typeface="Verdana" panose="020B0604030504040204" pitchFamily="34" charset="0"/>
                <a:ea typeface="Verdana" panose="020B0604030504040204" pitchFamily="34" charset="0"/>
              </a:rPr>
              <a:t>Obtain two ice cubes of similar size.</a:t>
            </a:r>
          </a:p>
          <a:p>
            <a:pPr marL="285750" indent="-285750" defTabSz="1005840">
              <a:spcAft>
                <a:spcPts val="600"/>
              </a:spcAft>
              <a:buFont typeface="Arial" panose="020B0604020202020204" pitchFamily="34" charset="0"/>
              <a:buChar char="•"/>
            </a:pPr>
            <a:r>
              <a:rPr lang="en-US" sz="1400" dirty="0">
                <a:solidFill>
                  <a:prstClr val="black"/>
                </a:solidFill>
                <a:latin typeface="Verdana" panose="020B0604030504040204" pitchFamily="34" charset="0"/>
                <a:ea typeface="Verdana" panose="020B0604030504040204" pitchFamily="34" charset="0"/>
              </a:rPr>
              <a:t>Place one ice cube on your metal object, and the other on the plastic object. </a:t>
            </a:r>
          </a:p>
          <a:p>
            <a:pPr marL="285750" indent="-285750" defTabSz="1005840">
              <a:spcAft>
                <a:spcPts val="600"/>
              </a:spcAft>
              <a:buFont typeface="Arial" panose="020B0604020202020204" pitchFamily="34" charset="0"/>
              <a:buChar char="•"/>
            </a:pPr>
            <a:r>
              <a:rPr lang="en-US" sz="1400" dirty="0">
                <a:solidFill>
                  <a:prstClr val="black"/>
                </a:solidFill>
                <a:latin typeface="Verdana" panose="020B0604030504040204" pitchFamily="34" charset="0"/>
                <a:ea typeface="Verdana" panose="020B0604030504040204" pitchFamily="34" charset="0"/>
              </a:rPr>
              <a:t>Use a timer to record how fast it takes for each ice cube to melt.</a:t>
            </a:r>
          </a:p>
          <a:p>
            <a:pPr marL="285750" indent="-285750" defTabSz="1005840">
              <a:spcAft>
                <a:spcPts val="600"/>
              </a:spcAft>
              <a:buFont typeface="Arial" panose="020B0604020202020204" pitchFamily="34" charset="0"/>
              <a:buChar char="•"/>
            </a:pPr>
            <a:endParaRPr lang="en-US" sz="1400" dirty="0">
              <a:solidFill>
                <a:prstClr val="black"/>
              </a:solidFill>
              <a:latin typeface="Verdana" panose="020B0604030504040204" pitchFamily="34" charset="0"/>
              <a:ea typeface="Verdana" panose="020B0604030504040204" pitchFamily="34" charset="0"/>
            </a:endParaRPr>
          </a:p>
          <a:p>
            <a:pPr marL="342900" indent="-342900" defTabSz="1005840">
              <a:spcAft>
                <a:spcPts val="600"/>
              </a:spcAft>
              <a:buFont typeface="+mj-lt"/>
              <a:buAutoNum type="arabicPeriod"/>
            </a:pPr>
            <a:r>
              <a:rPr lang="en-US" sz="1400" dirty="0">
                <a:solidFill>
                  <a:prstClr val="black"/>
                </a:solidFill>
                <a:latin typeface="Verdana" panose="020B0604030504040204" pitchFamily="34" charset="0"/>
                <a:ea typeface="Verdana" panose="020B0604030504040204" pitchFamily="34" charset="0"/>
              </a:rPr>
              <a:t>Which ice cube melted faster? Explain why you think you got the results you did.</a:t>
            </a:r>
          </a:p>
        </p:txBody>
      </p:sp>
      <p:sp>
        <p:nvSpPr>
          <p:cNvPr id="6" name="TextBox 5">
            <a:extLst>
              <a:ext uri="{FF2B5EF4-FFF2-40B4-BE49-F238E27FC236}">
                <a16:creationId xmlns:a16="http://schemas.microsoft.com/office/drawing/2014/main" id="{24538146-430F-430B-9D54-B67867FCBF67}"/>
              </a:ext>
            </a:extLst>
          </p:cNvPr>
          <p:cNvSpPr txBox="1"/>
          <p:nvPr userDrawn="1"/>
        </p:nvSpPr>
        <p:spPr>
          <a:xfrm>
            <a:off x="2615645" y="3754721"/>
            <a:ext cx="5373498" cy="1169551"/>
          </a:xfrm>
          <a:prstGeom prst="rect">
            <a:avLst/>
          </a:prstGeom>
          <a:noFill/>
        </p:spPr>
        <p:txBody>
          <a:bodyPr wrap="square" rtlCol="0">
            <a:spAutoFit/>
          </a:bodyPr>
          <a:lstStyle/>
          <a:p>
            <a:pPr defTabSz="1005840"/>
            <a:r>
              <a:rPr lang="en-US" sz="1400" dirty="0">
                <a:solidFill>
                  <a:prstClr val="black"/>
                </a:solidFill>
                <a:latin typeface="Verdana" panose="020B0604030504040204" pitchFamily="34" charset="0"/>
                <a:ea typeface="Verdana" panose="020B0604030504040204" pitchFamily="34" charset="0"/>
              </a:rPr>
              <a:t>When two objects are in direct contact with each other (touching), heat is able to transfer.  This is called </a:t>
            </a:r>
            <a:r>
              <a:rPr lang="en-US" sz="1400" b="1" dirty="0">
                <a:solidFill>
                  <a:prstClr val="black"/>
                </a:solidFill>
                <a:latin typeface="Verdana" panose="020B0604030504040204" pitchFamily="34" charset="0"/>
                <a:ea typeface="Verdana" panose="020B0604030504040204" pitchFamily="34" charset="0"/>
              </a:rPr>
              <a:t>conduction</a:t>
            </a:r>
            <a:r>
              <a:rPr lang="en-US" sz="1400" dirty="0">
                <a:solidFill>
                  <a:prstClr val="black"/>
                </a:solidFill>
                <a:latin typeface="Verdana" panose="020B0604030504040204" pitchFamily="34" charset="0"/>
                <a:ea typeface="Verdana" panose="020B0604030504040204" pitchFamily="34" charset="0"/>
              </a:rPr>
              <a:t>. </a:t>
            </a:r>
          </a:p>
          <a:p>
            <a:pPr defTabSz="1005840"/>
            <a:endParaRPr lang="en-US" sz="1400" dirty="0">
              <a:solidFill>
                <a:prstClr val="black"/>
              </a:solidFill>
              <a:latin typeface="Verdana" panose="020B0604030504040204" pitchFamily="34" charset="0"/>
              <a:ea typeface="Verdana" panose="020B0604030504040204" pitchFamily="34" charset="0"/>
            </a:endParaRPr>
          </a:p>
          <a:p>
            <a:pPr marL="0" indent="-342900" defTabSz="1005840">
              <a:buFont typeface="+mj-lt"/>
              <a:buAutoNum type="arabicPeriod" startAt="2"/>
            </a:pPr>
            <a:r>
              <a:rPr lang="en-US" sz="1400" dirty="0">
                <a:solidFill>
                  <a:prstClr val="black"/>
                </a:solidFill>
                <a:latin typeface="Verdana" panose="020B0604030504040204" pitchFamily="34" charset="0"/>
                <a:ea typeface="Verdana" panose="020B0604030504040204" pitchFamily="34" charset="0"/>
              </a:rPr>
              <a:t>What are two other examples of conduction?</a:t>
            </a:r>
          </a:p>
        </p:txBody>
      </p:sp>
      <p:pic>
        <p:nvPicPr>
          <p:cNvPr id="8" name="Picture 7" descr="A picture containing food&#10;&#10;Description automatically generated">
            <a:extLst>
              <a:ext uri="{FF2B5EF4-FFF2-40B4-BE49-F238E27FC236}">
                <a16:creationId xmlns:a16="http://schemas.microsoft.com/office/drawing/2014/main" id="{7B3077B4-18EB-44F4-8BFC-F4AE5B56421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303720" y="879027"/>
            <a:ext cx="685423" cy="685423"/>
          </a:xfrm>
          <a:prstGeom prst="rect">
            <a:avLst/>
          </a:prstGeom>
        </p:spPr>
      </p:pic>
      <p:sp>
        <p:nvSpPr>
          <p:cNvPr id="9" name="TextBox 8">
            <a:extLst>
              <a:ext uri="{FF2B5EF4-FFF2-40B4-BE49-F238E27FC236}">
                <a16:creationId xmlns:a16="http://schemas.microsoft.com/office/drawing/2014/main" id="{C48EBC2F-DF20-4CF4-BB6B-35FFFFF48335}"/>
              </a:ext>
            </a:extLst>
          </p:cNvPr>
          <p:cNvSpPr txBox="1"/>
          <p:nvPr userDrawn="1"/>
        </p:nvSpPr>
        <p:spPr>
          <a:xfrm>
            <a:off x="3399572" y="1187369"/>
            <a:ext cx="1373577" cy="307777"/>
          </a:xfrm>
          <a:prstGeom prst="rect">
            <a:avLst/>
          </a:prstGeom>
          <a:noFill/>
        </p:spPr>
        <p:txBody>
          <a:bodyPr wrap="square" rtlCol="0">
            <a:spAutoFit/>
          </a:bodyPr>
          <a:lstStyle/>
          <a:p>
            <a:r>
              <a:rPr lang="en-US" sz="1400" dirty="0"/>
              <a:t>Metal Spoon</a:t>
            </a:r>
          </a:p>
        </p:txBody>
      </p:sp>
      <p:sp>
        <p:nvSpPr>
          <p:cNvPr id="11" name="TextBox 10">
            <a:extLst>
              <a:ext uri="{FF2B5EF4-FFF2-40B4-BE49-F238E27FC236}">
                <a16:creationId xmlns:a16="http://schemas.microsoft.com/office/drawing/2014/main" id="{46823F81-DF42-41E5-B5D5-B718C1946E14}"/>
              </a:ext>
            </a:extLst>
          </p:cNvPr>
          <p:cNvSpPr txBox="1"/>
          <p:nvPr userDrawn="1"/>
        </p:nvSpPr>
        <p:spPr>
          <a:xfrm>
            <a:off x="6131292" y="1187369"/>
            <a:ext cx="1373577" cy="307777"/>
          </a:xfrm>
          <a:prstGeom prst="rect">
            <a:avLst/>
          </a:prstGeom>
          <a:noFill/>
        </p:spPr>
        <p:txBody>
          <a:bodyPr wrap="square" rtlCol="0">
            <a:spAutoFit/>
          </a:bodyPr>
          <a:lstStyle/>
          <a:p>
            <a:r>
              <a:rPr lang="en-US" sz="1400" dirty="0"/>
              <a:t>Plastic Spoon</a:t>
            </a:r>
          </a:p>
        </p:txBody>
      </p:sp>
      <p:pic>
        <p:nvPicPr>
          <p:cNvPr id="12" name="Picture 11" descr="A picture containing food&#10;&#10;Description automatically generated">
            <a:extLst>
              <a:ext uri="{FF2B5EF4-FFF2-40B4-BE49-F238E27FC236}">
                <a16:creationId xmlns:a16="http://schemas.microsoft.com/office/drawing/2014/main" id="{69DAAD92-AAD8-42D9-974B-B55A2AEDE53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572000" y="810848"/>
            <a:ext cx="685423" cy="685423"/>
          </a:xfrm>
          <a:prstGeom prst="rect">
            <a:avLst/>
          </a:prstGeom>
        </p:spPr>
      </p:pic>
    </p:spTree>
    <p:extLst>
      <p:ext uri="{BB962C8B-B14F-4D97-AF65-F5344CB8AC3E}">
        <p14:creationId xmlns:p14="http://schemas.microsoft.com/office/powerpoint/2010/main" val="1691766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Explore I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3FD6002-490A-4A63-A989-59D76F6DAA3B}"/>
              </a:ext>
            </a:extLst>
          </p:cNvPr>
          <p:cNvSpPr txBox="1"/>
          <p:nvPr userDrawn="1"/>
        </p:nvSpPr>
        <p:spPr>
          <a:xfrm>
            <a:off x="4434561"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2 </a:t>
            </a:r>
          </a:p>
        </p:txBody>
      </p:sp>
      <p:sp>
        <p:nvSpPr>
          <p:cNvPr id="6" name="TextBox 5">
            <a:extLst>
              <a:ext uri="{FF2B5EF4-FFF2-40B4-BE49-F238E27FC236}">
                <a16:creationId xmlns:a16="http://schemas.microsoft.com/office/drawing/2014/main" id="{F0EACC7E-8C10-4510-990D-9CFDD5BD5490}"/>
              </a:ext>
            </a:extLst>
          </p:cNvPr>
          <p:cNvSpPr txBox="1"/>
          <p:nvPr userDrawn="1"/>
        </p:nvSpPr>
        <p:spPr>
          <a:xfrm>
            <a:off x="2654276" y="541410"/>
            <a:ext cx="5795457" cy="646331"/>
          </a:xfrm>
          <a:prstGeom prst="rect">
            <a:avLst/>
          </a:prstGeom>
          <a:noFill/>
        </p:spPr>
        <p:txBody>
          <a:bodyPr wrap="square" rtlCol="0">
            <a:spAutoFit/>
          </a:bodyPr>
          <a:lstStyle/>
          <a:p>
            <a:pPr defTabSz="1005840"/>
            <a:r>
              <a:rPr lang="en-US" sz="1200" dirty="0">
                <a:solidFill>
                  <a:prstClr val="black"/>
                </a:solidFill>
                <a:latin typeface="Verdana" panose="020B0604030504040204" pitchFamily="34" charset="0"/>
                <a:ea typeface="Verdana" panose="020B0604030504040204" pitchFamily="34" charset="0"/>
              </a:rPr>
              <a:t>When heat is transferred through electromagnetic or radio waves it’s called </a:t>
            </a:r>
            <a:r>
              <a:rPr lang="en-US" sz="1200" b="1" dirty="0">
                <a:solidFill>
                  <a:prstClr val="black"/>
                </a:solidFill>
                <a:latin typeface="Verdana" panose="020B0604030504040204" pitchFamily="34" charset="0"/>
                <a:ea typeface="Verdana" panose="020B0604030504040204" pitchFamily="34" charset="0"/>
              </a:rPr>
              <a:t>radiation</a:t>
            </a:r>
            <a:r>
              <a:rPr lang="en-US" sz="1200" dirty="0">
                <a:solidFill>
                  <a:prstClr val="black"/>
                </a:solidFill>
                <a:latin typeface="Verdana" panose="020B0604030504040204" pitchFamily="34" charset="0"/>
                <a:ea typeface="Verdana" panose="020B0604030504040204" pitchFamily="34" charset="0"/>
              </a:rPr>
              <a:t>. When heat is transferred this way objects are not touching each other.</a:t>
            </a:r>
          </a:p>
        </p:txBody>
      </p:sp>
      <p:sp>
        <p:nvSpPr>
          <p:cNvPr id="12" name="TextBox 11">
            <a:extLst>
              <a:ext uri="{FF2B5EF4-FFF2-40B4-BE49-F238E27FC236}">
                <a16:creationId xmlns:a16="http://schemas.microsoft.com/office/drawing/2014/main" id="{79C052F6-371A-D540-8A45-EB5953856956}"/>
              </a:ext>
            </a:extLst>
          </p:cNvPr>
          <p:cNvSpPr txBox="1"/>
          <p:nvPr userDrawn="1"/>
        </p:nvSpPr>
        <p:spPr>
          <a:xfrm>
            <a:off x="2729567" y="2765413"/>
            <a:ext cx="5720166" cy="646331"/>
          </a:xfrm>
          <a:prstGeom prst="rect">
            <a:avLst/>
          </a:prstGeom>
          <a:noFill/>
        </p:spPr>
        <p:txBody>
          <a:bodyPr wrap="square" rtlCol="0">
            <a:spAutoFit/>
          </a:bodyPr>
          <a:lstStyle/>
          <a:p>
            <a:pPr marL="0" marR="0" lvl="0" indent="0" algn="l" defTabSz="100584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Verdana" panose="020B0604030504040204" pitchFamily="34" charset="0"/>
                <a:ea typeface="Verdana" panose="020B0604030504040204" pitchFamily="34" charset="0"/>
              </a:rPr>
              <a:t>When heat flows through a liquid or a gas it is called </a:t>
            </a:r>
            <a:r>
              <a:rPr lang="en-US" sz="1200" b="1" dirty="0">
                <a:solidFill>
                  <a:prstClr val="black"/>
                </a:solidFill>
                <a:latin typeface="Verdana" panose="020B0604030504040204" pitchFamily="34" charset="0"/>
                <a:ea typeface="Verdana" panose="020B0604030504040204" pitchFamily="34" charset="0"/>
              </a:rPr>
              <a:t>convection</a:t>
            </a:r>
            <a:r>
              <a:rPr lang="en-US" sz="1200" dirty="0">
                <a:solidFill>
                  <a:prstClr val="black"/>
                </a:solidFill>
                <a:latin typeface="Verdana" panose="020B0604030504040204" pitchFamily="34" charset="0"/>
                <a:ea typeface="Verdana" panose="020B0604030504040204" pitchFamily="34" charset="0"/>
              </a:rPr>
              <a:t>. </a:t>
            </a:r>
          </a:p>
          <a:p>
            <a:pPr defTabSz="1005840"/>
            <a:r>
              <a:rPr lang="en-US" sz="1200" dirty="0">
                <a:solidFill>
                  <a:prstClr val="black"/>
                </a:solidFill>
                <a:latin typeface="Verdana" panose="020B0604030504040204" pitchFamily="34" charset="0"/>
                <a:ea typeface="Verdana" panose="020B0604030504040204" pitchFamily="34" charset="0"/>
              </a:rPr>
              <a:t>Earth’s mantle, Earth’s oceans, and Earth’s atmosphere contain </a:t>
            </a:r>
            <a:r>
              <a:rPr lang="en-US" sz="1200" b="1" dirty="0">
                <a:solidFill>
                  <a:prstClr val="black"/>
                </a:solidFill>
                <a:latin typeface="Verdana" panose="020B0604030504040204" pitchFamily="34" charset="0"/>
                <a:ea typeface="Verdana" panose="020B0604030504040204" pitchFamily="34" charset="0"/>
              </a:rPr>
              <a:t>convection currents</a:t>
            </a:r>
            <a:r>
              <a:rPr lang="en-US" sz="1200" dirty="0">
                <a:solidFill>
                  <a:prstClr val="black"/>
                </a:solidFill>
                <a:latin typeface="Verdana" panose="020B0604030504040204" pitchFamily="34" charset="0"/>
                <a:ea typeface="Verdana" panose="020B0604030504040204" pitchFamily="34" charset="0"/>
              </a:rPr>
              <a:t>.</a:t>
            </a:r>
          </a:p>
        </p:txBody>
      </p:sp>
      <p:pic>
        <p:nvPicPr>
          <p:cNvPr id="15" name="Picture 14" descr="A picture containing person, fire, bicycle, holding&#10;&#10;Description automatically generated">
            <a:extLst>
              <a:ext uri="{FF2B5EF4-FFF2-40B4-BE49-F238E27FC236}">
                <a16:creationId xmlns:a16="http://schemas.microsoft.com/office/drawing/2014/main" id="{096AA0D1-339D-E147-8954-A816DC1988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44945" y="1026718"/>
            <a:ext cx="2017644" cy="1212869"/>
          </a:xfrm>
          <a:prstGeom prst="rect">
            <a:avLst/>
          </a:prstGeom>
        </p:spPr>
      </p:pic>
      <p:sp>
        <p:nvSpPr>
          <p:cNvPr id="16" name="Rectangle 15">
            <a:extLst>
              <a:ext uri="{FF2B5EF4-FFF2-40B4-BE49-F238E27FC236}">
                <a16:creationId xmlns:a16="http://schemas.microsoft.com/office/drawing/2014/main" id="{9BD57CD6-F346-7E4D-ABF1-2ED16820579A}"/>
              </a:ext>
            </a:extLst>
          </p:cNvPr>
          <p:cNvSpPr/>
          <p:nvPr userDrawn="1"/>
        </p:nvSpPr>
        <p:spPr>
          <a:xfrm>
            <a:off x="82640" y="182157"/>
            <a:ext cx="2130655" cy="646331"/>
          </a:xfrm>
          <a:prstGeom prst="rect">
            <a:avLst/>
          </a:prstGeom>
        </p:spPr>
        <p:txBody>
          <a:bodyPr wrap="square">
            <a:spAutoFit/>
          </a:bodyPr>
          <a:lstStyle/>
          <a:p>
            <a:pPr algn="ctr" defTabSz="1005840"/>
            <a:r>
              <a:rPr lang="en-US" sz="1200" dirty="0">
                <a:solidFill>
                  <a:prstClr val="black"/>
                </a:solidFill>
                <a:latin typeface="Verdana" panose="020B0604030504040204" pitchFamily="34" charset="0"/>
                <a:ea typeface="Verdana" panose="020B0604030504040204" pitchFamily="34" charset="0"/>
              </a:rPr>
              <a:t>Heat always transfers from hotter objects to cooler objects.</a:t>
            </a:r>
          </a:p>
        </p:txBody>
      </p:sp>
      <p:pic>
        <p:nvPicPr>
          <p:cNvPr id="21" name="Picture 20" descr="A person standing in front of a sunset&#10;&#10;Description automatically generated">
            <a:extLst>
              <a:ext uri="{FF2B5EF4-FFF2-40B4-BE49-F238E27FC236}">
                <a16:creationId xmlns:a16="http://schemas.microsoft.com/office/drawing/2014/main" id="{EC68AA26-3EDB-C34A-9046-6341779746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71451" y="3324817"/>
            <a:ext cx="1353714" cy="1600438"/>
          </a:xfrm>
          <a:prstGeom prst="rect">
            <a:avLst/>
          </a:prstGeom>
        </p:spPr>
      </p:pic>
      <p:sp>
        <p:nvSpPr>
          <p:cNvPr id="3" name="TextBox 2">
            <a:extLst>
              <a:ext uri="{FF2B5EF4-FFF2-40B4-BE49-F238E27FC236}">
                <a16:creationId xmlns:a16="http://schemas.microsoft.com/office/drawing/2014/main" id="{9D67A28B-11D7-4F0A-9F0A-1814D9433CCD}"/>
              </a:ext>
            </a:extLst>
          </p:cNvPr>
          <p:cNvSpPr txBox="1"/>
          <p:nvPr userDrawn="1"/>
        </p:nvSpPr>
        <p:spPr>
          <a:xfrm>
            <a:off x="2791215" y="1141173"/>
            <a:ext cx="2916791" cy="1277273"/>
          </a:xfrm>
          <a:prstGeom prst="rect">
            <a:avLst/>
          </a:prstGeom>
          <a:noFill/>
        </p:spPr>
        <p:txBody>
          <a:bodyPr wrap="square" rtlCol="0">
            <a:spAutoFit/>
          </a:bodyPr>
          <a:lstStyle/>
          <a:p>
            <a:pPr defTabSz="1005840"/>
            <a:endParaRPr lang="en-US" sz="1200" dirty="0">
              <a:solidFill>
                <a:prstClr val="black"/>
              </a:solidFill>
              <a:latin typeface="Verdana" panose="020B0604030504040204" pitchFamily="34" charset="0"/>
              <a:ea typeface="Verdana" panose="020B0604030504040204" pitchFamily="34" charset="0"/>
            </a:endParaRPr>
          </a:p>
          <a:p>
            <a:pPr marL="228600" marR="0" lvl="0" indent="-228600" algn="l" defTabSz="1005840" rtl="0" eaLnBrk="1" fontAlgn="auto" latinLnBrk="0" hangingPunct="1">
              <a:lnSpc>
                <a:spcPct val="100000"/>
              </a:lnSpc>
              <a:spcBef>
                <a:spcPts val="0"/>
              </a:spcBef>
              <a:spcAft>
                <a:spcPts val="600"/>
              </a:spcAft>
              <a:buClrTx/>
              <a:buSzTx/>
              <a:buFont typeface="+mj-lt"/>
              <a:buAutoNum type="arabicPeriod" startAt="3"/>
              <a:tabLst/>
              <a:defRPr/>
            </a:pPr>
            <a:r>
              <a:rPr lang="en-US" sz="1200" dirty="0">
                <a:solidFill>
                  <a:prstClr val="black"/>
                </a:solidFill>
                <a:latin typeface="Verdana" panose="020B0604030504040204" pitchFamily="34" charset="0"/>
                <a:ea typeface="Verdana" panose="020B0604030504040204" pitchFamily="34" charset="0"/>
              </a:rPr>
              <a:t>Look at the image to the right and make some observations about how heat is flowing in the image.</a:t>
            </a:r>
          </a:p>
          <a:p>
            <a:pPr defTabSz="1005840"/>
            <a:r>
              <a:rPr lang="en-US" sz="1200" dirty="0">
                <a:solidFill>
                  <a:prstClr val="black"/>
                </a:solidFill>
                <a:latin typeface="Verdana" panose="020B0604030504040204" pitchFamily="34" charset="0"/>
                <a:ea typeface="Verdana" panose="020B0604030504040204" pitchFamily="34" charset="0"/>
              </a:rPr>
              <a:t> </a:t>
            </a:r>
          </a:p>
        </p:txBody>
      </p:sp>
      <p:sp>
        <p:nvSpPr>
          <p:cNvPr id="7" name="Rectangle 6">
            <a:extLst>
              <a:ext uri="{FF2B5EF4-FFF2-40B4-BE49-F238E27FC236}">
                <a16:creationId xmlns:a16="http://schemas.microsoft.com/office/drawing/2014/main" id="{330AD09B-2ABB-438C-B295-4DF8ABD98F18}"/>
              </a:ext>
            </a:extLst>
          </p:cNvPr>
          <p:cNvSpPr/>
          <p:nvPr userDrawn="1"/>
        </p:nvSpPr>
        <p:spPr>
          <a:xfrm>
            <a:off x="2802724" y="2335725"/>
            <a:ext cx="5573852" cy="276999"/>
          </a:xfrm>
          <a:prstGeom prst="rect">
            <a:avLst/>
          </a:prstGeom>
        </p:spPr>
        <p:txBody>
          <a:bodyPr wrap="square">
            <a:spAutoFit/>
          </a:bodyPr>
          <a:lstStyle/>
          <a:p>
            <a:pPr marL="228600" indent="-228600" defTabSz="1005840">
              <a:spcAft>
                <a:spcPts val="600"/>
              </a:spcAft>
              <a:buFont typeface="+mj-lt"/>
              <a:buAutoNum type="arabicPeriod" startAt="4"/>
            </a:pPr>
            <a:r>
              <a:rPr lang="en-US" sz="1200" dirty="0">
                <a:solidFill>
                  <a:prstClr val="black"/>
                </a:solidFill>
                <a:latin typeface="Verdana" panose="020B0604030504040204" pitchFamily="34" charset="0"/>
                <a:ea typeface="Verdana" panose="020B0604030504040204" pitchFamily="34" charset="0"/>
              </a:rPr>
              <a:t>Come up with two other examples of radiation.</a:t>
            </a:r>
          </a:p>
        </p:txBody>
      </p:sp>
      <p:sp>
        <p:nvSpPr>
          <p:cNvPr id="8" name="TextBox 7">
            <a:extLst>
              <a:ext uri="{FF2B5EF4-FFF2-40B4-BE49-F238E27FC236}">
                <a16:creationId xmlns:a16="http://schemas.microsoft.com/office/drawing/2014/main" id="{2E2E99A3-D17D-4E26-BEBD-F8E850EED830}"/>
              </a:ext>
            </a:extLst>
          </p:cNvPr>
          <p:cNvSpPr txBox="1"/>
          <p:nvPr userDrawn="1"/>
        </p:nvSpPr>
        <p:spPr>
          <a:xfrm>
            <a:off x="2791215" y="3324817"/>
            <a:ext cx="2916791" cy="1277273"/>
          </a:xfrm>
          <a:prstGeom prst="rect">
            <a:avLst/>
          </a:prstGeom>
          <a:noFill/>
        </p:spPr>
        <p:txBody>
          <a:bodyPr wrap="square" rtlCol="0">
            <a:spAutoFit/>
          </a:bodyPr>
          <a:lstStyle/>
          <a:p>
            <a:pPr defTabSz="1005840"/>
            <a:endParaRPr lang="en-US" sz="1200" dirty="0">
              <a:solidFill>
                <a:prstClr val="black"/>
              </a:solidFill>
              <a:latin typeface="Verdana" panose="020B0604030504040204" pitchFamily="34" charset="0"/>
              <a:ea typeface="Verdana" panose="020B0604030504040204" pitchFamily="34" charset="0"/>
            </a:endParaRPr>
          </a:p>
          <a:p>
            <a:pPr marL="228600" marR="0" lvl="0" indent="-228600" algn="l" defTabSz="1005840" rtl="0" eaLnBrk="1" fontAlgn="auto" latinLnBrk="0" hangingPunct="1">
              <a:lnSpc>
                <a:spcPct val="100000"/>
              </a:lnSpc>
              <a:spcBef>
                <a:spcPts val="0"/>
              </a:spcBef>
              <a:spcAft>
                <a:spcPts val="600"/>
              </a:spcAft>
              <a:buClrTx/>
              <a:buSzTx/>
              <a:buFont typeface="+mj-lt"/>
              <a:buAutoNum type="arabicPeriod" startAt="5"/>
              <a:tabLst/>
              <a:defRPr/>
            </a:pPr>
            <a:r>
              <a:rPr lang="en-US" sz="1200" dirty="0">
                <a:solidFill>
                  <a:prstClr val="black"/>
                </a:solidFill>
                <a:latin typeface="Verdana" panose="020B0604030504040204" pitchFamily="34" charset="0"/>
                <a:ea typeface="Verdana" panose="020B0604030504040204" pitchFamily="34" charset="0"/>
              </a:rPr>
              <a:t>Look at the image to the right and make some observations about how heat is flowing in the image.</a:t>
            </a:r>
          </a:p>
          <a:p>
            <a:pPr defTabSz="1005840"/>
            <a:r>
              <a:rPr lang="en-US" sz="1200" dirty="0">
                <a:solidFill>
                  <a:prstClr val="black"/>
                </a:solidFill>
                <a:latin typeface="Verdana" panose="020B0604030504040204" pitchFamily="34" charset="0"/>
                <a:ea typeface="Verdana" panose="020B0604030504040204" pitchFamily="34" charset="0"/>
              </a:rPr>
              <a:t> </a:t>
            </a:r>
          </a:p>
        </p:txBody>
      </p:sp>
      <p:sp>
        <p:nvSpPr>
          <p:cNvPr id="9" name="Rectangle 8">
            <a:extLst>
              <a:ext uri="{FF2B5EF4-FFF2-40B4-BE49-F238E27FC236}">
                <a16:creationId xmlns:a16="http://schemas.microsoft.com/office/drawing/2014/main" id="{ECEAD179-CC6D-4E43-B45D-A079C6CF0DEF}"/>
              </a:ext>
            </a:extLst>
          </p:cNvPr>
          <p:cNvSpPr/>
          <p:nvPr userDrawn="1"/>
        </p:nvSpPr>
        <p:spPr>
          <a:xfrm>
            <a:off x="2791215" y="4463590"/>
            <a:ext cx="3203185" cy="461665"/>
          </a:xfrm>
          <a:prstGeom prst="rect">
            <a:avLst/>
          </a:prstGeom>
        </p:spPr>
        <p:txBody>
          <a:bodyPr wrap="square">
            <a:spAutoFit/>
          </a:bodyPr>
          <a:lstStyle/>
          <a:p>
            <a:pPr marL="228600" indent="-228600" defTabSz="1005840">
              <a:spcAft>
                <a:spcPts val="600"/>
              </a:spcAft>
              <a:buFont typeface="+mj-lt"/>
              <a:buAutoNum type="arabicPeriod" startAt="6"/>
            </a:pPr>
            <a:r>
              <a:rPr lang="en-US" sz="1200" dirty="0">
                <a:solidFill>
                  <a:prstClr val="black"/>
                </a:solidFill>
                <a:latin typeface="Verdana" panose="020B0604030504040204" pitchFamily="34" charset="0"/>
                <a:ea typeface="Verdana" panose="020B0604030504040204" pitchFamily="34" charset="0"/>
              </a:rPr>
              <a:t>Come up with two other examples of convection.</a:t>
            </a:r>
          </a:p>
        </p:txBody>
      </p:sp>
      <p:sp>
        <p:nvSpPr>
          <p:cNvPr id="11" name="TextBox 10">
            <a:extLst>
              <a:ext uri="{FF2B5EF4-FFF2-40B4-BE49-F238E27FC236}">
                <a16:creationId xmlns:a16="http://schemas.microsoft.com/office/drawing/2014/main" id="{AC623BF5-EC84-403B-9479-7B0368CB9F85}"/>
              </a:ext>
            </a:extLst>
          </p:cNvPr>
          <p:cNvSpPr txBox="1"/>
          <p:nvPr userDrawn="1"/>
        </p:nvSpPr>
        <p:spPr>
          <a:xfrm>
            <a:off x="98846" y="2888844"/>
            <a:ext cx="2325189"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enter your answers in the Explore It section of the Google Form.</a:t>
            </a:r>
            <a:endPar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4284024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theme" Target="../theme/theme1.xml"/><Relationship Id="rId9" Type="http://schemas.openxmlformats.org/officeDocument/2006/relationships/image" Target="../media/image5.tiff"/></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2.xml"/><Relationship Id="rId7" Type="http://schemas.openxmlformats.org/officeDocument/2006/relationships/image" Target="../media/image8.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10.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11.xml"/><Relationship Id="rId1" Type="http://schemas.openxmlformats.org/officeDocument/2006/relationships/slideLayout" Target="../slideLayouts/slideLayout25.xml"/><Relationship Id="rId4" Type="http://schemas.openxmlformats.org/officeDocument/2006/relationships/image" Target="../media/image9.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12.xml"/><Relationship Id="rId1" Type="http://schemas.openxmlformats.org/officeDocument/2006/relationships/slideLayout" Target="../slideLayouts/slideLayout26.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13.xml"/><Relationship Id="rId1"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4.xml"/><Relationship Id="rId4"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image" Target="../media/image9.pn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7.xml"/><Relationship Id="rId1" Type="http://schemas.openxmlformats.org/officeDocument/2006/relationships/slideLayout" Target="../slideLayouts/slideLayout15.xml"/><Relationship Id="rId4" Type="http://schemas.openxmlformats.org/officeDocument/2006/relationships/image" Target="../media/image9.pn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room filled with furniture and a tv&#10;&#10;Description automatically generated">
            <a:extLst>
              <a:ext uri="{FF2B5EF4-FFF2-40B4-BE49-F238E27FC236}">
                <a16:creationId xmlns:a16="http://schemas.microsoft.com/office/drawing/2014/main" id="{FA89B865-0EF6-4FF5-9801-003FE29D8EA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28" name="Picture 27" descr="A view of a city at sunset&#10;&#10;Description automatically generated">
            <a:extLst>
              <a:ext uri="{FF2B5EF4-FFF2-40B4-BE49-F238E27FC236}">
                <a16:creationId xmlns:a16="http://schemas.microsoft.com/office/drawing/2014/main" id="{37C5E802-E7ED-4488-B284-56EE3C656798}"/>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a:off x="3182975" y="1669090"/>
            <a:ext cx="546187" cy="406201"/>
          </a:xfrm>
          <a:prstGeom prst="rect">
            <a:avLst/>
          </a:prstGeom>
        </p:spPr>
      </p:pic>
      <p:pic>
        <p:nvPicPr>
          <p:cNvPr id="30" name="Picture 29" descr="A view of a city at sunset&#10;&#10;Description automatically generated">
            <a:extLst>
              <a:ext uri="{FF2B5EF4-FFF2-40B4-BE49-F238E27FC236}">
                <a16:creationId xmlns:a16="http://schemas.microsoft.com/office/drawing/2014/main" id="{85020A50-D04D-4D14-BEF8-2F920E7AE8B0}"/>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419574">
            <a:off x="954987" y="1904146"/>
            <a:ext cx="616552" cy="483379"/>
          </a:xfrm>
          <a:prstGeom prst="rect">
            <a:avLst/>
          </a:prstGeom>
        </p:spPr>
      </p:pic>
      <p:pic>
        <p:nvPicPr>
          <p:cNvPr id="31" name="Picture 30" descr="A view of a city at sunset&#10;&#10;Description automatically generated">
            <a:extLst>
              <a:ext uri="{FF2B5EF4-FFF2-40B4-BE49-F238E27FC236}">
                <a16:creationId xmlns:a16="http://schemas.microsoft.com/office/drawing/2014/main" id="{0DECDE56-9A4D-4BA3-BCB5-B594EF08FDD5}"/>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439823">
            <a:off x="1683043" y="1902247"/>
            <a:ext cx="616552" cy="483379"/>
          </a:xfrm>
          <a:prstGeom prst="rect">
            <a:avLst/>
          </a:prstGeom>
        </p:spPr>
      </p:pic>
      <p:pic>
        <p:nvPicPr>
          <p:cNvPr id="33" name="Picture 32" descr="A view of a city at sunset&#10;&#10;Description automatically generated">
            <a:extLst>
              <a:ext uri="{FF2B5EF4-FFF2-40B4-BE49-F238E27FC236}">
                <a16:creationId xmlns:a16="http://schemas.microsoft.com/office/drawing/2014/main" id="{39030FD3-4A0F-47D4-AB12-F73287E3A8B0}"/>
              </a:ext>
            </a:extLst>
          </p:cNvPr>
          <p:cNvPicPr>
            <a:picLocks/>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360000">
            <a:off x="494916" y="2748870"/>
            <a:ext cx="877824" cy="621792"/>
          </a:xfrm>
          <a:prstGeom prst="rect">
            <a:avLst/>
          </a:prstGeom>
        </p:spPr>
      </p:pic>
      <p:pic>
        <p:nvPicPr>
          <p:cNvPr id="34" name="Picture 33" descr="A view of a city at sunset&#10;&#10;Description automatically generated">
            <a:extLst>
              <a:ext uri="{FF2B5EF4-FFF2-40B4-BE49-F238E27FC236}">
                <a16:creationId xmlns:a16="http://schemas.microsoft.com/office/drawing/2014/main" id="{A2C4B320-A8FB-4A2C-AA3A-44309BEBC311}"/>
              </a:ext>
            </a:extLst>
          </p:cNvPr>
          <p:cNvPicPr>
            <a:picLocks/>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420000">
            <a:off x="1496804" y="2742514"/>
            <a:ext cx="832104" cy="621792"/>
          </a:xfrm>
          <a:prstGeom prst="rect">
            <a:avLst/>
          </a:prstGeom>
        </p:spPr>
      </p:pic>
      <p:pic>
        <p:nvPicPr>
          <p:cNvPr id="36" name="Picture 35" descr="A view of a city at sunset&#10;&#10;Description automatically generated">
            <a:extLst>
              <a:ext uri="{FF2B5EF4-FFF2-40B4-BE49-F238E27FC236}">
                <a16:creationId xmlns:a16="http://schemas.microsoft.com/office/drawing/2014/main" id="{AFA68622-0171-4F53-A5CA-20E2B2350978}"/>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720000">
            <a:off x="4633242" y="1894296"/>
            <a:ext cx="616552" cy="483379"/>
          </a:xfrm>
          <a:prstGeom prst="rect">
            <a:avLst/>
          </a:prstGeom>
        </p:spPr>
      </p:pic>
      <p:pic>
        <p:nvPicPr>
          <p:cNvPr id="38" name="Picture 37" descr="A view of a city at sunset&#10;&#10;Description automatically generated">
            <a:extLst>
              <a:ext uri="{FF2B5EF4-FFF2-40B4-BE49-F238E27FC236}">
                <a16:creationId xmlns:a16="http://schemas.microsoft.com/office/drawing/2014/main" id="{EC4354A7-BE0F-4608-8073-C6B311B50738}"/>
              </a:ext>
            </a:extLst>
          </p:cNvPr>
          <p:cNvPicPr>
            <a:picLocks/>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720000">
            <a:off x="5356575" y="1893752"/>
            <a:ext cx="621792" cy="483379"/>
          </a:xfrm>
          <a:prstGeom prst="rect">
            <a:avLst/>
          </a:prstGeom>
        </p:spPr>
      </p:pic>
      <p:pic>
        <p:nvPicPr>
          <p:cNvPr id="39" name="Picture 38" descr="A view of a city at sunset&#10;&#10;Description automatically generated">
            <a:extLst>
              <a:ext uri="{FF2B5EF4-FFF2-40B4-BE49-F238E27FC236}">
                <a16:creationId xmlns:a16="http://schemas.microsoft.com/office/drawing/2014/main" id="{70923AD8-A557-44E6-8CD1-299651A19685}"/>
              </a:ext>
            </a:extLst>
          </p:cNvPr>
          <p:cNvPicPr>
            <a:picLocks/>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840000">
            <a:off x="4651809" y="2742658"/>
            <a:ext cx="841248" cy="630936"/>
          </a:xfrm>
          <a:prstGeom prst="rect">
            <a:avLst/>
          </a:prstGeom>
        </p:spPr>
      </p:pic>
      <p:pic>
        <p:nvPicPr>
          <p:cNvPr id="43" name="Picture 42" descr="A view of a city at sunset&#10;&#10;Description automatically generated">
            <a:extLst>
              <a:ext uri="{FF2B5EF4-FFF2-40B4-BE49-F238E27FC236}">
                <a16:creationId xmlns:a16="http://schemas.microsoft.com/office/drawing/2014/main" id="{2985A83F-9B4B-4868-8E4F-352ECAD98563}"/>
              </a:ext>
            </a:extLst>
          </p:cNvPr>
          <p:cNvPicPr>
            <a:picLocks/>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840000">
            <a:off x="5625557" y="2749406"/>
            <a:ext cx="877824" cy="621792"/>
          </a:xfrm>
          <a:prstGeom prst="rect">
            <a:avLst/>
          </a:prstGeom>
        </p:spPr>
      </p:pic>
      <p:sp>
        <p:nvSpPr>
          <p:cNvPr id="106" name="TextBox 105">
            <a:extLst>
              <a:ext uri="{FF2B5EF4-FFF2-40B4-BE49-F238E27FC236}">
                <a16:creationId xmlns:a16="http://schemas.microsoft.com/office/drawing/2014/main" id="{6F50BBDB-E035-4DD5-9F03-A99F97EF3761}"/>
              </a:ext>
            </a:extLst>
          </p:cNvPr>
          <p:cNvSpPr txBox="1"/>
          <p:nvPr userDrawn="1"/>
        </p:nvSpPr>
        <p:spPr>
          <a:xfrm>
            <a:off x="6941127" y="4934877"/>
            <a:ext cx="2016757" cy="215444"/>
          </a:xfrm>
          <a:prstGeom prst="rect">
            <a:avLst/>
          </a:prstGeom>
          <a:noFill/>
        </p:spPr>
        <p:txBody>
          <a:bodyPr wrap="square" rtlCol="0">
            <a:spAutoFit/>
          </a:bodyPr>
          <a:lstStyle/>
          <a:p>
            <a:pPr algn="ctr"/>
            <a:r>
              <a:rPr lang="en-US" sz="800" dirty="0">
                <a:solidFill>
                  <a:schemeClr val="bg1">
                    <a:lumMod val="50000"/>
                  </a:schemeClr>
                </a:solidFill>
                <a:latin typeface="Verdana" panose="020B0604030504040204" pitchFamily="34" charset="0"/>
                <a:ea typeface="Verdana" panose="020B0604030504040204" pitchFamily="34" charset="0"/>
              </a:rPr>
              <a:t>Version 8/20 © Kesler Science, LLC</a:t>
            </a:r>
          </a:p>
        </p:txBody>
      </p:sp>
      <p:pic>
        <p:nvPicPr>
          <p:cNvPr id="107" name="Picture 106" descr="A close up of a logo&#10;&#10;Description automatically generated">
            <a:extLst>
              <a:ext uri="{FF2B5EF4-FFF2-40B4-BE49-F238E27FC236}">
                <a16:creationId xmlns:a16="http://schemas.microsoft.com/office/drawing/2014/main" id="{20C0D8F0-9B96-4151-AE0F-9A58277F2D0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730117" y="416510"/>
            <a:ext cx="1383912" cy="597460"/>
          </a:xfrm>
          <a:prstGeom prst="rect">
            <a:avLst/>
          </a:prstGeom>
        </p:spPr>
      </p:pic>
      <p:pic>
        <p:nvPicPr>
          <p:cNvPr id="2" name="Picture 1">
            <a:extLst>
              <a:ext uri="{FF2B5EF4-FFF2-40B4-BE49-F238E27FC236}">
                <a16:creationId xmlns:a16="http://schemas.microsoft.com/office/drawing/2014/main" id="{F9AADA2F-14E3-A648-B2FB-CE459D9C14BA}"/>
              </a:ext>
            </a:extLst>
          </p:cNvPr>
          <p:cNvPicPr>
            <a:picLocks noChangeAspect="1"/>
          </p:cNvPicPr>
          <p:nvPr userDrawn="1"/>
        </p:nvPicPr>
        <p:blipFill>
          <a:blip r:embed="rId8"/>
          <a:stretch>
            <a:fillRect/>
          </a:stretch>
        </p:blipFill>
        <p:spPr>
          <a:xfrm>
            <a:off x="6974082" y="156426"/>
            <a:ext cx="2323370" cy="4830648"/>
          </a:xfrm>
          <a:prstGeom prst="rect">
            <a:avLst/>
          </a:prstGeom>
        </p:spPr>
      </p:pic>
      <p:pic>
        <p:nvPicPr>
          <p:cNvPr id="4" name="Picture 3">
            <a:extLst>
              <a:ext uri="{FF2B5EF4-FFF2-40B4-BE49-F238E27FC236}">
                <a16:creationId xmlns:a16="http://schemas.microsoft.com/office/drawing/2014/main" id="{EE840029-D2C2-E840-A920-461F12D330D2}"/>
              </a:ext>
            </a:extLst>
          </p:cNvPr>
          <p:cNvPicPr>
            <a:picLocks noChangeAspect="1"/>
          </p:cNvPicPr>
          <p:nvPr userDrawn="1"/>
        </p:nvPicPr>
        <p:blipFill>
          <a:blip r:embed="rId9"/>
          <a:stretch>
            <a:fillRect/>
          </a:stretch>
        </p:blipFill>
        <p:spPr>
          <a:xfrm>
            <a:off x="2588509" y="632618"/>
            <a:ext cx="1727752" cy="1007855"/>
          </a:xfrm>
          <a:prstGeom prst="rect">
            <a:avLst/>
          </a:prstGeom>
        </p:spPr>
      </p:pic>
    </p:spTree>
    <p:extLst>
      <p:ext uri="{BB962C8B-B14F-4D97-AF65-F5344CB8AC3E}">
        <p14:creationId xmlns:p14="http://schemas.microsoft.com/office/powerpoint/2010/main" val="2001159195"/>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drawing&#10;&#10;Description automatically generated">
            <a:extLst>
              <a:ext uri="{FF2B5EF4-FFF2-40B4-BE49-F238E27FC236}">
                <a16:creationId xmlns:a16="http://schemas.microsoft.com/office/drawing/2014/main" id="{D86387CC-436B-EA45-A729-6821472020E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2BBCAB65-0DF6-46D1-AC1C-6469672A3DCA}"/>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2FED269-3137-468A-9142-00EF5600BA24}"/>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CCAE5D37-DCFE-45BA-8CAA-03D9DE4A6F59}"/>
              </a:ext>
            </a:extLst>
          </p:cNvPr>
          <p:cNvPicPr>
            <a:picLocks noChangeAspect="1"/>
          </p:cNvPicPr>
          <p:nvPr userDrawn="1"/>
        </p:nvPicPr>
        <p:blipFill>
          <a:blip r:embed="rId8"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sp>
        <p:nvSpPr>
          <p:cNvPr id="22" name="TextBox 21">
            <a:extLst>
              <a:ext uri="{FF2B5EF4-FFF2-40B4-BE49-F238E27FC236}">
                <a16:creationId xmlns:a16="http://schemas.microsoft.com/office/drawing/2014/main" id="{F62461CE-1D39-41E0-808D-10D2E5D63F5E}"/>
              </a:ext>
            </a:extLst>
          </p:cNvPr>
          <p:cNvSpPr txBox="1"/>
          <p:nvPr userDrawn="1"/>
        </p:nvSpPr>
        <p:spPr>
          <a:xfrm>
            <a:off x="3326237" y="203016"/>
            <a:ext cx="2660205"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Challenge It! </a:t>
            </a:r>
          </a:p>
        </p:txBody>
      </p:sp>
      <p:sp>
        <p:nvSpPr>
          <p:cNvPr id="23" name="TextBox 22">
            <a:extLst>
              <a:ext uri="{FF2B5EF4-FFF2-40B4-BE49-F238E27FC236}">
                <a16:creationId xmlns:a16="http://schemas.microsoft.com/office/drawing/2014/main" id="{DB1EE803-AF01-4D71-8959-B464CE045D75}"/>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grpSp>
        <p:nvGrpSpPr>
          <p:cNvPr id="12" name="Group 11">
            <a:extLst>
              <a:ext uri="{FF2B5EF4-FFF2-40B4-BE49-F238E27FC236}">
                <a16:creationId xmlns:a16="http://schemas.microsoft.com/office/drawing/2014/main" id="{B92BC192-6CA6-4E2D-809E-DE2470A4D1A6}"/>
              </a:ext>
            </a:extLst>
          </p:cNvPr>
          <p:cNvGrpSpPr/>
          <p:nvPr userDrawn="1"/>
        </p:nvGrpSpPr>
        <p:grpSpPr>
          <a:xfrm>
            <a:off x="2542032" y="109728"/>
            <a:ext cx="740664" cy="740664"/>
            <a:chOff x="11408" y="24791"/>
            <a:chExt cx="1212211" cy="1212211"/>
          </a:xfrm>
        </p:grpSpPr>
        <p:sp>
          <p:nvSpPr>
            <p:cNvPr id="15" name="Star: 32 Points 14">
              <a:extLst>
                <a:ext uri="{FF2B5EF4-FFF2-40B4-BE49-F238E27FC236}">
                  <a16:creationId xmlns:a16="http://schemas.microsoft.com/office/drawing/2014/main" id="{34190075-028B-4F3E-9BD8-43AE8FD437C8}"/>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tar: 32 Points 17">
              <a:extLst>
                <a:ext uri="{FF2B5EF4-FFF2-40B4-BE49-F238E27FC236}">
                  <a16:creationId xmlns:a16="http://schemas.microsoft.com/office/drawing/2014/main" id="{10A10543-E377-4566-AB6B-B69A8404B37F}"/>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FE4AD6C4-4CE8-4475-A526-220F9BFDA7F1}"/>
              </a:ext>
            </a:extLst>
          </p:cNvPr>
          <p:cNvSpPr txBox="1"/>
          <p:nvPr userDrawn="1"/>
        </p:nvSpPr>
        <p:spPr>
          <a:xfrm>
            <a:off x="2494989" y="310318"/>
            <a:ext cx="846898" cy="338554"/>
          </a:xfrm>
          <a:prstGeom prst="rect">
            <a:avLst/>
          </a:prstGeom>
          <a:noFill/>
        </p:spPr>
        <p:txBody>
          <a:bodyPr wrap="square" rtlCol="0">
            <a:spAutoFit/>
          </a:bodyPr>
          <a:lstStyle/>
          <a:p>
            <a:pPr algn="ctr"/>
            <a:r>
              <a:rPr lang="en-US" sz="800" b="1" dirty="0">
                <a:latin typeface="Georgia" panose="02040502050405020303" pitchFamily="18" charset="0"/>
                <a:ea typeface="Verdana" panose="020B0604030504040204" pitchFamily="34" charset="0"/>
              </a:rPr>
              <a:t>BONUS STATION</a:t>
            </a:r>
          </a:p>
        </p:txBody>
      </p:sp>
    </p:spTree>
    <p:extLst>
      <p:ext uri="{BB962C8B-B14F-4D97-AF65-F5344CB8AC3E}">
        <p14:creationId xmlns:p14="http://schemas.microsoft.com/office/powerpoint/2010/main" val="1036818882"/>
      </p:ext>
    </p:extLst>
  </p:cSld>
  <p:clrMap bg1="lt1" tx1="dk1" bg2="lt2" tx2="dk2" accent1="accent1" accent2="accent2" accent3="accent3" accent4="accent4" accent5="accent5" accent6="accent6" hlink="hlink" folHlink="folHlink"/>
  <p:sldLayoutIdLst>
    <p:sldLayoutId id="2147483740" r:id="rId1"/>
    <p:sldLayoutId id="2147483751" r:id="rId2"/>
    <p:sldLayoutId id="2147483752" r:id="rId3"/>
    <p:sldLayoutId id="2147483753" r:id="rId4"/>
    <p:sldLayoutId id="2147483754"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A picture containing drawing&#10;&#10;Description automatically generated">
            <a:extLst>
              <a:ext uri="{FF2B5EF4-FFF2-40B4-BE49-F238E27FC236}">
                <a16:creationId xmlns:a16="http://schemas.microsoft.com/office/drawing/2014/main" id="{E84CC203-EEE3-0F41-B094-593F6134FD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8" name="Rectangle 7">
            <a:extLst>
              <a:ext uri="{FF2B5EF4-FFF2-40B4-BE49-F238E27FC236}">
                <a16:creationId xmlns:a16="http://schemas.microsoft.com/office/drawing/2014/main" id="{C114C77C-1783-420C-BEED-9F966D9E1870}"/>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8BFEE3-6B49-4A61-A092-60188F4EE6D0}"/>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2692644C-DA0D-4C24-AFBC-AA21C1D364BF}"/>
              </a:ext>
            </a:extLst>
          </p:cNvPr>
          <p:cNvPicPr>
            <a:picLocks noChangeAspect="1"/>
          </p:cNvPicPr>
          <p:nvPr userDrawn="1"/>
        </p:nvPicPr>
        <p:blipFill>
          <a:blip r:embed="rId4"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sp>
        <p:nvSpPr>
          <p:cNvPr id="23" name="TextBox 22">
            <a:extLst>
              <a:ext uri="{FF2B5EF4-FFF2-40B4-BE49-F238E27FC236}">
                <a16:creationId xmlns:a16="http://schemas.microsoft.com/office/drawing/2014/main" id="{0FB72C23-6700-4AD5-A58E-221AF62ABBBE}"/>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871313223"/>
      </p:ext>
    </p:extLst>
  </p:cSld>
  <p:clrMap bg1="lt1" tx1="dk1" bg2="lt2" tx2="dk2" accent1="accent1" accent2="accent2" accent3="accent3" accent4="accent4" accent5="accent5" accent6="accent6" hlink="hlink" folHlink="folHlink"/>
  <p:sldLayoutIdLst>
    <p:sldLayoutId id="2147483742"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FEA214-F159-40E6-BCDF-25EA21EA91B0}"/>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tretch>
            <a:fillRect/>
          </a:stretch>
        </p:blipFill>
        <p:spPr>
          <a:xfrm>
            <a:off x="8385717" y="100901"/>
            <a:ext cx="651049" cy="390630"/>
          </a:xfrm>
          <a:prstGeom prst="rect">
            <a:avLst/>
          </a:prstGeom>
        </p:spPr>
      </p:pic>
      <p:sp>
        <p:nvSpPr>
          <p:cNvPr id="9" name="TextBox 8">
            <a:extLst>
              <a:ext uri="{FF2B5EF4-FFF2-40B4-BE49-F238E27FC236}">
                <a16:creationId xmlns:a16="http://schemas.microsoft.com/office/drawing/2014/main" id="{34BE0222-4B4A-4AF2-862D-C8B809116B07}"/>
              </a:ext>
            </a:extLst>
          </p:cNvPr>
          <p:cNvSpPr txBox="1"/>
          <p:nvPr userDrawn="1"/>
        </p:nvSpPr>
        <p:spPr>
          <a:xfrm>
            <a:off x="7858510" y="4934877"/>
            <a:ext cx="1388232" cy="215444"/>
          </a:xfrm>
          <a:prstGeom prst="rect">
            <a:avLst/>
          </a:prstGeom>
          <a:noFill/>
        </p:spPr>
        <p:txBody>
          <a:bodyPr wrap="square" rtlCol="0">
            <a:spAutoFit/>
          </a:bodyPr>
          <a:lstStyle/>
          <a:p>
            <a:r>
              <a:rPr lang="en-US" sz="800" dirty="0">
                <a:solidFill>
                  <a:schemeClr val="bg1">
                    <a:lumMod val="50000"/>
                  </a:schemeClr>
                </a:solidFill>
                <a:latin typeface="Verdana" panose="020B0604030504040204" pitchFamily="34" charset="0"/>
                <a:ea typeface="Verdana" panose="020B0604030504040204" pitchFamily="34" charset="0"/>
              </a:rPr>
              <a:t>© Kesler Science, LLC</a:t>
            </a:r>
          </a:p>
        </p:txBody>
      </p:sp>
      <p:sp>
        <p:nvSpPr>
          <p:cNvPr id="5" name="Rectangle 4">
            <a:extLst>
              <a:ext uri="{FF2B5EF4-FFF2-40B4-BE49-F238E27FC236}">
                <a16:creationId xmlns:a16="http://schemas.microsoft.com/office/drawing/2014/main" id="{96B12B4D-FD08-48C6-ADD8-EB27D33BF854}"/>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762563"/>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7F9485-F656-46A7-A493-1B5EEABE62FA}"/>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tretch>
            <a:fillRect/>
          </a:stretch>
        </p:blipFill>
        <p:spPr>
          <a:xfrm>
            <a:off x="8385717" y="100901"/>
            <a:ext cx="651049" cy="390630"/>
          </a:xfrm>
          <a:prstGeom prst="rect">
            <a:avLst/>
          </a:prstGeom>
        </p:spPr>
      </p:pic>
      <p:sp>
        <p:nvSpPr>
          <p:cNvPr id="8" name="TextBox 7">
            <a:extLst>
              <a:ext uri="{FF2B5EF4-FFF2-40B4-BE49-F238E27FC236}">
                <a16:creationId xmlns:a16="http://schemas.microsoft.com/office/drawing/2014/main" id="{1F0D77E1-9D46-43A8-A06A-67D48CECDAB2}"/>
              </a:ext>
            </a:extLst>
          </p:cNvPr>
          <p:cNvSpPr txBox="1"/>
          <p:nvPr userDrawn="1"/>
        </p:nvSpPr>
        <p:spPr>
          <a:xfrm>
            <a:off x="7858510" y="4934877"/>
            <a:ext cx="1388232" cy="215444"/>
          </a:xfrm>
          <a:prstGeom prst="rect">
            <a:avLst/>
          </a:prstGeom>
          <a:noFill/>
        </p:spPr>
        <p:txBody>
          <a:bodyPr wrap="square" rtlCol="0">
            <a:spAutoFit/>
          </a:bodyPr>
          <a:lstStyle/>
          <a:p>
            <a:r>
              <a:rPr lang="en-US" sz="8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2343085509"/>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drawing&#10;&#10;Description automatically generated">
            <a:extLst>
              <a:ext uri="{FF2B5EF4-FFF2-40B4-BE49-F238E27FC236}">
                <a16:creationId xmlns:a16="http://schemas.microsoft.com/office/drawing/2014/main" id="{5EBC94AF-3A20-2642-A9F6-A610B29575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EDCB64BA-732F-4491-A30A-3C731BA7CA79}"/>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EE3D498-F6C5-4796-AFFD-7D34FA423D8C}"/>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5" name="Picture 4">
            <a:extLst>
              <a:ext uri="{FF2B5EF4-FFF2-40B4-BE49-F238E27FC236}">
                <a16:creationId xmlns:a16="http://schemas.microsoft.com/office/drawing/2014/main" id="{FEADB8F4-B998-4B6B-9E89-0A8C5D5385B3}"/>
              </a:ext>
            </a:extLst>
          </p:cNvPr>
          <p:cNvPicPr>
            <a:picLocks noChangeAspect="1"/>
          </p:cNvPicPr>
          <p:nvPr userDrawn="1"/>
        </p:nvPicPr>
        <p:blipFill>
          <a:blip r:embed="rId4"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sp>
        <p:nvSpPr>
          <p:cNvPr id="6" name="TextBox 5">
            <a:extLst>
              <a:ext uri="{FF2B5EF4-FFF2-40B4-BE49-F238E27FC236}">
                <a16:creationId xmlns:a16="http://schemas.microsoft.com/office/drawing/2014/main" id="{1694AEAB-11A7-4F94-AC0A-223874AF44D3}"/>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grpSp>
        <p:nvGrpSpPr>
          <p:cNvPr id="12" name="Group 11">
            <a:extLst>
              <a:ext uri="{FF2B5EF4-FFF2-40B4-BE49-F238E27FC236}">
                <a16:creationId xmlns:a16="http://schemas.microsoft.com/office/drawing/2014/main" id="{C1CDDAEC-8A04-4249-BC01-A1B008613302}"/>
              </a:ext>
            </a:extLst>
          </p:cNvPr>
          <p:cNvGrpSpPr/>
          <p:nvPr userDrawn="1"/>
        </p:nvGrpSpPr>
        <p:grpSpPr>
          <a:xfrm>
            <a:off x="7781544" y="3785616"/>
            <a:ext cx="1207008" cy="1207008"/>
            <a:chOff x="11408" y="24791"/>
            <a:chExt cx="1212211" cy="1212211"/>
          </a:xfrm>
        </p:grpSpPr>
        <p:sp>
          <p:nvSpPr>
            <p:cNvPr id="14" name="Star: 32 Points 13">
              <a:extLst>
                <a:ext uri="{FF2B5EF4-FFF2-40B4-BE49-F238E27FC236}">
                  <a16:creationId xmlns:a16="http://schemas.microsoft.com/office/drawing/2014/main" id="{77E4C5DF-9381-40F1-B8EC-FF7964EF2D26}"/>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tar: 32 Points 16">
              <a:extLst>
                <a:ext uri="{FF2B5EF4-FFF2-40B4-BE49-F238E27FC236}">
                  <a16:creationId xmlns:a16="http://schemas.microsoft.com/office/drawing/2014/main" id="{6A300E35-DA2E-40AF-911E-6EA3EDC5DF3C}"/>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B327E5EF-8438-4B9A-BE8A-6B0D79A5D097}"/>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INPUT STATION</a:t>
            </a:r>
          </a:p>
        </p:txBody>
      </p:sp>
      <p:sp>
        <p:nvSpPr>
          <p:cNvPr id="11" name="TextBox 10">
            <a:extLst>
              <a:ext uri="{FF2B5EF4-FFF2-40B4-BE49-F238E27FC236}">
                <a16:creationId xmlns:a16="http://schemas.microsoft.com/office/drawing/2014/main" id="{950530EE-AD58-464D-B06D-D71E23E58DB5}"/>
              </a:ext>
            </a:extLst>
          </p:cNvPr>
          <p:cNvSpPr txBox="1"/>
          <p:nvPr userDrawn="1"/>
        </p:nvSpPr>
        <p:spPr>
          <a:xfrm>
            <a:off x="2540445" y="43658"/>
            <a:ext cx="181244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Watch It! </a:t>
            </a:r>
          </a:p>
        </p:txBody>
      </p:sp>
    </p:spTree>
    <p:extLst>
      <p:ext uri="{BB962C8B-B14F-4D97-AF65-F5344CB8AC3E}">
        <p14:creationId xmlns:p14="http://schemas.microsoft.com/office/powerpoint/2010/main" val="1853242433"/>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15" descr="A picture containing drawing&#10;&#10;Description automatically generated">
            <a:extLst>
              <a:ext uri="{FF2B5EF4-FFF2-40B4-BE49-F238E27FC236}">
                <a16:creationId xmlns:a16="http://schemas.microsoft.com/office/drawing/2014/main" id="{9385C99F-B389-F041-9387-0574BD3BEB9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21" name="Rectangle 20">
            <a:extLst>
              <a:ext uri="{FF2B5EF4-FFF2-40B4-BE49-F238E27FC236}">
                <a16:creationId xmlns:a16="http://schemas.microsoft.com/office/drawing/2014/main" id="{EBCBA5DF-BB69-432E-AB6D-7AD355F2636F}"/>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8350B4-E5D4-4DFD-A262-6460FB644404}"/>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25" name="TextBox 24">
            <a:extLst>
              <a:ext uri="{FF2B5EF4-FFF2-40B4-BE49-F238E27FC236}">
                <a16:creationId xmlns:a16="http://schemas.microsoft.com/office/drawing/2014/main" id="{27D6DF2E-36A3-409E-9058-DFDE945C1C23}"/>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pic>
        <p:nvPicPr>
          <p:cNvPr id="5" name="Picture 4">
            <a:extLst>
              <a:ext uri="{FF2B5EF4-FFF2-40B4-BE49-F238E27FC236}">
                <a16:creationId xmlns:a16="http://schemas.microsoft.com/office/drawing/2014/main" id="{FEADB8F4-B998-4B6B-9E89-0A8C5D5385B3}"/>
              </a:ext>
            </a:extLst>
          </p:cNvPr>
          <p:cNvPicPr>
            <a:picLocks noChangeAspect="1"/>
          </p:cNvPicPr>
          <p:nvPr userDrawn="1"/>
        </p:nvPicPr>
        <p:blipFill>
          <a:blip r:embed="rId6" cstate="hqprint">
            <a:alphaModFix amt="50000"/>
            <a:extLst>
              <a:ext uri="{28A0092B-C50C-407E-A947-70E740481C1C}">
                <a14:useLocalDpi xmlns:a14="http://schemas.microsoft.com/office/drawing/2010/main" val="0"/>
              </a:ext>
            </a:extLst>
          </a:blip>
          <a:stretch>
            <a:fillRect/>
          </a:stretch>
        </p:blipFill>
        <p:spPr>
          <a:xfrm>
            <a:off x="8385717" y="100901"/>
            <a:ext cx="651049" cy="390630"/>
          </a:xfrm>
          <a:prstGeom prst="rect">
            <a:avLst/>
          </a:prstGeom>
        </p:spPr>
      </p:pic>
      <p:cxnSp>
        <p:nvCxnSpPr>
          <p:cNvPr id="15" name="Straight Connector 14">
            <a:extLst>
              <a:ext uri="{FF2B5EF4-FFF2-40B4-BE49-F238E27FC236}">
                <a16:creationId xmlns:a16="http://schemas.microsoft.com/office/drawing/2014/main" id="{AFFB8D2E-C569-45F1-942C-8E599E2D1A4C}"/>
              </a:ext>
            </a:extLst>
          </p:cNvPr>
          <p:cNvCxnSpPr>
            <a:cxnSpLocks/>
          </p:cNvCxnSpPr>
          <p:nvPr userDrawn="1"/>
        </p:nvCxnSpPr>
        <p:spPr>
          <a:xfrm>
            <a:off x="5786185" y="1237002"/>
            <a:ext cx="0" cy="3197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CADA76A-C953-46D9-9D0B-D4696273C863}"/>
              </a:ext>
            </a:extLst>
          </p:cNvPr>
          <p:cNvGrpSpPr/>
          <p:nvPr userDrawn="1"/>
        </p:nvGrpSpPr>
        <p:grpSpPr>
          <a:xfrm>
            <a:off x="2542032" y="109728"/>
            <a:ext cx="740664" cy="740664"/>
            <a:chOff x="11408" y="24791"/>
            <a:chExt cx="1212211" cy="1212211"/>
          </a:xfrm>
        </p:grpSpPr>
        <p:sp>
          <p:nvSpPr>
            <p:cNvPr id="22" name="Star: 32 Points 21">
              <a:extLst>
                <a:ext uri="{FF2B5EF4-FFF2-40B4-BE49-F238E27FC236}">
                  <a16:creationId xmlns:a16="http://schemas.microsoft.com/office/drawing/2014/main" id="{19B0FF79-1662-4173-89FB-1945D3B9B8A0}"/>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tar: 32 Points 22">
              <a:extLst>
                <a:ext uri="{FF2B5EF4-FFF2-40B4-BE49-F238E27FC236}">
                  <a16:creationId xmlns:a16="http://schemas.microsoft.com/office/drawing/2014/main" id="{2DEA0DAC-332E-4718-AC07-2F7E87A9BBC9}"/>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84FDD8F3-AA7B-4887-A850-A62AD97F7F43}"/>
              </a:ext>
            </a:extLst>
          </p:cNvPr>
          <p:cNvSpPr txBox="1"/>
          <p:nvPr userDrawn="1"/>
        </p:nvSpPr>
        <p:spPr>
          <a:xfrm>
            <a:off x="2376294" y="285098"/>
            <a:ext cx="1069741" cy="369332"/>
          </a:xfrm>
          <a:prstGeom prst="rect">
            <a:avLst/>
          </a:prstGeom>
          <a:noFill/>
        </p:spPr>
        <p:txBody>
          <a:bodyPr wrap="square" rtlCol="0">
            <a:spAutoFit/>
          </a:bodyPr>
          <a:lstStyle/>
          <a:p>
            <a:pPr algn="ctr"/>
            <a:r>
              <a:rPr lang="en-US" sz="900" b="1" dirty="0">
                <a:latin typeface="Georgia" panose="02040502050405020303" pitchFamily="18" charset="0"/>
                <a:ea typeface="Verdana" panose="020B0604030504040204" pitchFamily="34" charset="0"/>
              </a:rPr>
              <a:t>INPUT STATION</a:t>
            </a:r>
          </a:p>
        </p:txBody>
      </p:sp>
      <p:sp>
        <p:nvSpPr>
          <p:cNvPr id="20" name="TextBox 19">
            <a:extLst>
              <a:ext uri="{FF2B5EF4-FFF2-40B4-BE49-F238E27FC236}">
                <a16:creationId xmlns:a16="http://schemas.microsoft.com/office/drawing/2014/main" id="{5C7B85DF-2677-4763-B10A-4A6165983398}"/>
              </a:ext>
            </a:extLst>
          </p:cNvPr>
          <p:cNvSpPr txBox="1"/>
          <p:nvPr userDrawn="1"/>
        </p:nvSpPr>
        <p:spPr>
          <a:xfrm>
            <a:off x="3435584" y="149569"/>
            <a:ext cx="2541908" cy="369332"/>
          </a:xfrm>
          <a:prstGeom prst="rect">
            <a:avLst/>
          </a:prstGeom>
          <a:noFill/>
        </p:spPr>
        <p:txBody>
          <a:bodyPr wrap="square" rtlCol="0">
            <a:spAutoFit/>
          </a:bodyPr>
          <a:lstStyle/>
          <a:p>
            <a:r>
              <a:rPr lang="en-US" sz="1800" b="1" dirty="0">
                <a:latin typeface="Georgia" panose="02040502050405020303" pitchFamily="18" charset="0"/>
                <a:ea typeface="Verdana" panose="020B0604030504040204" pitchFamily="34" charset="0"/>
              </a:rPr>
              <a:t>Read It! </a:t>
            </a:r>
          </a:p>
        </p:txBody>
      </p:sp>
    </p:spTree>
    <p:extLst>
      <p:ext uri="{BB962C8B-B14F-4D97-AF65-F5344CB8AC3E}">
        <p14:creationId xmlns:p14="http://schemas.microsoft.com/office/powerpoint/2010/main" val="1452793236"/>
      </p:ext>
    </p:extLst>
  </p:cSld>
  <p:clrMap bg1="lt1" tx1="dk1" bg2="lt2" tx2="dk2" accent1="accent1" accent2="accent2" accent3="accent3" accent4="accent4" accent5="accent5" accent6="accent6" hlink="hlink" folHlink="folHlink"/>
  <p:sldLayoutIdLst>
    <p:sldLayoutId id="2147483730" r:id="rId1"/>
    <p:sldLayoutId id="2147483743" r:id="rId2"/>
    <p:sldLayoutId id="2147483744"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drawing&#10;&#10;Description automatically generated">
            <a:extLst>
              <a:ext uri="{FF2B5EF4-FFF2-40B4-BE49-F238E27FC236}">
                <a16:creationId xmlns:a16="http://schemas.microsoft.com/office/drawing/2014/main" id="{B11EDCDB-C16F-2548-9450-B9A40D8539D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22E8CB38-FE08-481D-93F2-45EE5475A07D}"/>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742A81C-581B-4807-BB83-3FCB249E8549}"/>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E25083A0-D482-45D9-BECD-8E86E122AAEA}"/>
              </a:ext>
            </a:extLst>
          </p:cNvPr>
          <p:cNvPicPr>
            <a:picLocks noChangeAspect="1"/>
          </p:cNvPicPr>
          <p:nvPr userDrawn="1"/>
        </p:nvPicPr>
        <p:blipFill>
          <a:blip r:embed="rId6"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2" name="Group 11">
            <a:extLst>
              <a:ext uri="{FF2B5EF4-FFF2-40B4-BE49-F238E27FC236}">
                <a16:creationId xmlns:a16="http://schemas.microsoft.com/office/drawing/2014/main" id="{424628FB-93C9-4B9F-BD2E-59A72E77BFB8}"/>
              </a:ext>
            </a:extLst>
          </p:cNvPr>
          <p:cNvGrpSpPr/>
          <p:nvPr userDrawn="1"/>
        </p:nvGrpSpPr>
        <p:grpSpPr>
          <a:xfrm>
            <a:off x="7781544" y="3785616"/>
            <a:ext cx="1207008" cy="1207008"/>
            <a:chOff x="11408" y="24791"/>
            <a:chExt cx="1212211" cy="1212211"/>
          </a:xfrm>
        </p:grpSpPr>
        <p:sp>
          <p:nvSpPr>
            <p:cNvPr id="15" name="Star: 32 Points 14">
              <a:extLst>
                <a:ext uri="{FF2B5EF4-FFF2-40B4-BE49-F238E27FC236}">
                  <a16:creationId xmlns:a16="http://schemas.microsoft.com/office/drawing/2014/main" id="{F163D580-D31C-45A8-AF23-436B9BA5F276}"/>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tar: 32 Points 17">
              <a:extLst>
                <a:ext uri="{FF2B5EF4-FFF2-40B4-BE49-F238E27FC236}">
                  <a16:creationId xmlns:a16="http://schemas.microsoft.com/office/drawing/2014/main" id="{75B99DF4-7FBC-48EE-AB06-011EA1E14D9E}"/>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0559C1AF-74DE-4BBA-94CF-37379779E059}"/>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INPUT STATION</a:t>
            </a:r>
          </a:p>
        </p:txBody>
      </p:sp>
      <p:sp>
        <p:nvSpPr>
          <p:cNvPr id="23" name="TextBox 22">
            <a:extLst>
              <a:ext uri="{FF2B5EF4-FFF2-40B4-BE49-F238E27FC236}">
                <a16:creationId xmlns:a16="http://schemas.microsoft.com/office/drawing/2014/main" id="{47AA88E0-D491-455A-A2AB-7051BCEFF90F}"/>
              </a:ext>
            </a:extLst>
          </p:cNvPr>
          <p:cNvSpPr txBox="1"/>
          <p:nvPr userDrawn="1"/>
        </p:nvSpPr>
        <p:spPr>
          <a:xfrm>
            <a:off x="2540445"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Explore It! </a:t>
            </a:r>
          </a:p>
        </p:txBody>
      </p:sp>
      <p:sp>
        <p:nvSpPr>
          <p:cNvPr id="24" name="TextBox 23">
            <a:extLst>
              <a:ext uri="{FF2B5EF4-FFF2-40B4-BE49-F238E27FC236}">
                <a16:creationId xmlns:a16="http://schemas.microsoft.com/office/drawing/2014/main" id="{EBBCEA1D-F84C-4BC9-AFFE-3E5B12D8853C}"/>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2855893126"/>
      </p:ext>
    </p:extLst>
  </p:cSld>
  <p:clrMap bg1="lt1" tx1="dk1" bg2="lt2" tx2="dk2" accent1="accent1" accent2="accent2" accent3="accent3" accent4="accent4" accent5="accent5" accent6="accent6" hlink="hlink" folHlink="folHlink"/>
  <p:sldLayoutIdLst>
    <p:sldLayoutId id="2147483715" r:id="rId1"/>
    <p:sldLayoutId id="2147483755" r:id="rId2"/>
    <p:sldLayoutId id="2147483765"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drawing&#10;&#10;Description automatically generated">
            <a:extLst>
              <a:ext uri="{FF2B5EF4-FFF2-40B4-BE49-F238E27FC236}">
                <a16:creationId xmlns:a16="http://schemas.microsoft.com/office/drawing/2014/main" id="{267EDCFB-9907-1A4E-A2E9-D8738F1BBD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6A44B4F0-6079-4B7C-8756-5879DE09BEAF}"/>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0F7333-D367-4F15-A859-4209C3066395}"/>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F0D96999-A2F6-46C5-A3F2-7F65DA57D10A}"/>
              </a:ext>
            </a:extLst>
          </p:cNvPr>
          <p:cNvPicPr>
            <a:picLocks noChangeAspect="1"/>
          </p:cNvPicPr>
          <p:nvPr userDrawn="1"/>
        </p:nvPicPr>
        <p:blipFill>
          <a:blip r:embed="rId4"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2" name="Group 11">
            <a:extLst>
              <a:ext uri="{FF2B5EF4-FFF2-40B4-BE49-F238E27FC236}">
                <a16:creationId xmlns:a16="http://schemas.microsoft.com/office/drawing/2014/main" id="{72B2C08B-6116-4C11-87D9-746AECFC686E}"/>
              </a:ext>
            </a:extLst>
          </p:cNvPr>
          <p:cNvGrpSpPr/>
          <p:nvPr userDrawn="1"/>
        </p:nvGrpSpPr>
        <p:grpSpPr>
          <a:xfrm>
            <a:off x="7781544" y="3785616"/>
            <a:ext cx="1207008" cy="1207008"/>
            <a:chOff x="11408" y="24791"/>
            <a:chExt cx="1212211" cy="1212211"/>
          </a:xfrm>
        </p:grpSpPr>
        <p:sp>
          <p:nvSpPr>
            <p:cNvPr id="15" name="Star: 32 Points 14">
              <a:extLst>
                <a:ext uri="{FF2B5EF4-FFF2-40B4-BE49-F238E27FC236}">
                  <a16:creationId xmlns:a16="http://schemas.microsoft.com/office/drawing/2014/main" id="{F25EBE87-9988-446B-B041-BAE38FFAC726}"/>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tar: 32 Points 17">
              <a:extLst>
                <a:ext uri="{FF2B5EF4-FFF2-40B4-BE49-F238E27FC236}">
                  <a16:creationId xmlns:a16="http://schemas.microsoft.com/office/drawing/2014/main" id="{5FB5A568-2C98-4FAA-89D3-EC729E80187A}"/>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07D8D7A8-162C-484F-97DB-579D70400F3F}"/>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INPUT STATION</a:t>
            </a:r>
          </a:p>
        </p:txBody>
      </p:sp>
      <p:sp>
        <p:nvSpPr>
          <p:cNvPr id="23" name="TextBox 22">
            <a:extLst>
              <a:ext uri="{FF2B5EF4-FFF2-40B4-BE49-F238E27FC236}">
                <a16:creationId xmlns:a16="http://schemas.microsoft.com/office/drawing/2014/main" id="{618B8CA9-F2EB-44C1-A260-71C0A852C3E5}"/>
              </a:ext>
            </a:extLst>
          </p:cNvPr>
          <p:cNvSpPr txBox="1"/>
          <p:nvPr userDrawn="1"/>
        </p:nvSpPr>
        <p:spPr>
          <a:xfrm>
            <a:off x="2540445"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Research It! </a:t>
            </a:r>
          </a:p>
        </p:txBody>
      </p:sp>
      <p:sp>
        <p:nvSpPr>
          <p:cNvPr id="24" name="TextBox 23">
            <a:extLst>
              <a:ext uri="{FF2B5EF4-FFF2-40B4-BE49-F238E27FC236}">
                <a16:creationId xmlns:a16="http://schemas.microsoft.com/office/drawing/2014/main" id="{CAB2D8E7-4176-4A8E-9283-4C342DA8A475}"/>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3420348809"/>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descr="A picture containing drawing&#10;&#10;Description automatically generated">
            <a:extLst>
              <a:ext uri="{FF2B5EF4-FFF2-40B4-BE49-F238E27FC236}">
                <a16:creationId xmlns:a16="http://schemas.microsoft.com/office/drawing/2014/main" id="{795DD22D-FC76-194A-B62A-A15BA78780D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A4516FA9-1E60-4703-8456-EEA5911618E2}"/>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BF74850-549D-43CB-8D3D-9249A51F551B}"/>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8" name="Picture 17">
            <a:extLst>
              <a:ext uri="{FF2B5EF4-FFF2-40B4-BE49-F238E27FC236}">
                <a16:creationId xmlns:a16="http://schemas.microsoft.com/office/drawing/2014/main" id="{02347962-2875-4861-BBBC-4708BB61A2F3}"/>
              </a:ext>
            </a:extLst>
          </p:cNvPr>
          <p:cNvPicPr>
            <a:picLocks noChangeAspect="1"/>
          </p:cNvPicPr>
          <p:nvPr userDrawn="1"/>
        </p:nvPicPr>
        <p:blipFill>
          <a:blip r:embed="rId6"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25" name="Group 24">
            <a:extLst>
              <a:ext uri="{FF2B5EF4-FFF2-40B4-BE49-F238E27FC236}">
                <a16:creationId xmlns:a16="http://schemas.microsoft.com/office/drawing/2014/main" id="{CA8DDBCF-29B4-4ED7-BA94-A4D504C5EDE6}"/>
              </a:ext>
            </a:extLst>
          </p:cNvPr>
          <p:cNvGrpSpPr/>
          <p:nvPr userDrawn="1"/>
        </p:nvGrpSpPr>
        <p:grpSpPr>
          <a:xfrm>
            <a:off x="7783063" y="3784786"/>
            <a:ext cx="1206135" cy="1206135"/>
            <a:chOff x="11408" y="24791"/>
            <a:chExt cx="1212211" cy="1212211"/>
          </a:xfrm>
        </p:grpSpPr>
        <p:sp>
          <p:nvSpPr>
            <p:cNvPr id="26" name="Star: 32 Points 25">
              <a:extLst>
                <a:ext uri="{FF2B5EF4-FFF2-40B4-BE49-F238E27FC236}">
                  <a16:creationId xmlns:a16="http://schemas.microsoft.com/office/drawing/2014/main" id="{6DF36F77-3DA4-49F0-B103-55FEDE101AA9}"/>
                </a:ext>
              </a:extLst>
            </p:cNvPr>
            <p:cNvSpPr/>
            <p:nvPr userDrawn="1"/>
          </p:nvSpPr>
          <p:spPr>
            <a:xfrm>
              <a:off x="11408" y="24791"/>
              <a:ext cx="1212211" cy="1212211"/>
            </a:xfrm>
            <a:prstGeom prst="star32">
              <a:avLst>
                <a:gd name="adj" fmla="val 44591"/>
              </a:avLst>
            </a:prstGeom>
            <a:solidFill>
              <a:srgbClr val="9DC3E6"/>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ar: 32 Points 26">
              <a:extLst>
                <a:ext uri="{FF2B5EF4-FFF2-40B4-BE49-F238E27FC236}">
                  <a16:creationId xmlns:a16="http://schemas.microsoft.com/office/drawing/2014/main" id="{1A8399CD-33BD-42D4-8C08-6CAC02B8AD23}"/>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67109736-69B5-4C3F-AEAB-8FFB2E0C5142}"/>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OUTPUT STATION</a:t>
            </a:r>
          </a:p>
        </p:txBody>
      </p:sp>
      <p:sp>
        <p:nvSpPr>
          <p:cNvPr id="23" name="TextBox 22">
            <a:extLst>
              <a:ext uri="{FF2B5EF4-FFF2-40B4-BE49-F238E27FC236}">
                <a16:creationId xmlns:a16="http://schemas.microsoft.com/office/drawing/2014/main" id="{2A206A64-640D-4343-8DB5-B2F6F3F4144B}"/>
              </a:ext>
            </a:extLst>
          </p:cNvPr>
          <p:cNvSpPr txBox="1"/>
          <p:nvPr userDrawn="1"/>
        </p:nvSpPr>
        <p:spPr>
          <a:xfrm>
            <a:off x="2540445"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Write It! </a:t>
            </a:r>
          </a:p>
        </p:txBody>
      </p:sp>
      <p:sp>
        <p:nvSpPr>
          <p:cNvPr id="24" name="TextBox 23">
            <a:extLst>
              <a:ext uri="{FF2B5EF4-FFF2-40B4-BE49-F238E27FC236}">
                <a16:creationId xmlns:a16="http://schemas.microsoft.com/office/drawing/2014/main" id="{D5D33C45-833F-4E37-AA18-B427ED96C439}"/>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82960510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drawing&#10;&#10;Description automatically generated">
            <a:extLst>
              <a:ext uri="{FF2B5EF4-FFF2-40B4-BE49-F238E27FC236}">
                <a16:creationId xmlns:a16="http://schemas.microsoft.com/office/drawing/2014/main" id="{9B81E549-9529-1B49-A79D-156EDF56A3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DE86D5EA-F9C1-4CE6-BCA8-CB512DB5BEA7}"/>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C7A68C-07F2-4E51-9581-FDAF257A923F}"/>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013C547A-3D0C-43CE-8C46-8212D0815E95}"/>
              </a:ext>
            </a:extLst>
          </p:cNvPr>
          <p:cNvPicPr>
            <a:picLocks noChangeAspect="1"/>
          </p:cNvPicPr>
          <p:nvPr userDrawn="1"/>
        </p:nvPicPr>
        <p:blipFill>
          <a:blip r:embed="rId4"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2" name="Group 11">
            <a:extLst>
              <a:ext uri="{FF2B5EF4-FFF2-40B4-BE49-F238E27FC236}">
                <a16:creationId xmlns:a16="http://schemas.microsoft.com/office/drawing/2014/main" id="{0D5ABBD4-AE63-4EA8-9989-C103BC256BE4}"/>
              </a:ext>
            </a:extLst>
          </p:cNvPr>
          <p:cNvGrpSpPr/>
          <p:nvPr userDrawn="1"/>
        </p:nvGrpSpPr>
        <p:grpSpPr>
          <a:xfrm>
            <a:off x="2542032" y="109728"/>
            <a:ext cx="740664" cy="740664"/>
            <a:chOff x="11408" y="24791"/>
            <a:chExt cx="1212211" cy="1212211"/>
          </a:xfrm>
        </p:grpSpPr>
        <p:sp>
          <p:nvSpPr>
            <p:cNvPr id="15" name="Star: 32 Points 14">
              <a:extLst>
                <a:ext uri="{FF2B5EF4-FFF2-40B4-BE49-F238E27FC236}">
                  <a16:creationId xmlns:a16="http://schemas.microsoft.com/office/drawing/2014/main" id="{619D6AFC-EACB-4087-8E0D-399AC86C7E22}"/>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tar: 32 Points 17">
              <a:extLst>
                <a:ext uri="{FF2B5EF4-FFF2-40B4-BE49-F238E27FC236}">
                  <a16:creationId xmlns:a16="http://schemas.microsoft.com/office/drawing/2014/main" id="{9B66EC41-62DF-470A-A88B-E3C2C0233159}"/>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445DF46-8EEC-4A4E-A419-2BE554F31E94}"/>
              </a:ext>
            </a:extLst>
          </p:cNvPr>
          <p:cNvSpPr txBox="1"/>
          <p:nvPr userDrawn="1"/>
        </p:nvSpPr>
        <p:spPr>
          <a:xfrm>
            <a:off x="2497271" y="307067"/>
            <a:ext cx="846898" cy="338554"/>
          </a:xfrm>
          <a:prstGeom prst="rect">
            <a:avLst/>
          </a:prstGeom>
          <a:noFill/>
        </p:spPr>
        <p:txBody>
          <a:bodyPr wrap="square" rtlCol="0">
            <a:spAutoFit/>
          </a:bodyPr>
          <a:lstStyle/>
          <a:p>
            <a:pPr algn="ctr"/>
            <a:r>
              <a:rPr lang="en-US" sz="800" b="1" dirty="0">
                <a:latin typeface="Georgia" panose="02040502050405020303" pitchFamily="18" charset="0"/>
                <a:ea typeface="Verdana" panose="020B0604030504040204" pitchFamily="34" charset="0"/>
              </a:rPr>
              <a:t>OUTPUT STATION</a:t>
            </a:r>
          </a:p>
        </p:txBody>
      </p:sp>
      <p:sp>
        <p:nvSpPr>
          <p:cNvPr id="22" name="TextBox 21">
            <a:extLst>
              <a:ext uri="{FF2B5EF4-FFF2-40B4-BE49-F238E27FC236}">
                <a16:creationId xmlns:a16="http://schemas.microsoft.com/office/drawing/2014/main" id="{66168122-476F-446B-9E49-F5C181E6CE5E}"/>
              </a:ext>
            </a:extLst>
          </p:cNvPr>
          <p:cNvSpPr txBox="1"/>
          <p:nvPr userDrawn="1"/>
        </p:nvSpPr>
        <p:spPr>
          <a:xfrm>
            <a:off x="3297368" y="227937"/>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Organize It!</a:t>
            </a:r>
          </a:p>
        </p:txBody>
      </p:sp>
      <p:sp>
        <p:nvSpPr>
          <p:cNvPr id="23" name="TextBox 22">
            <a:extLst>
              <a:ext uri="{FF2B5EF4-FFF2-40B4-BE49-F238E27FC236}">
                <a16:creationId xmlns:a16="http://schemas.microsoft.com/office/drawing/2014/main" id="{B1655015-BC2E-469C-B826-67A813BDBDF9}"/>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1265460953"/>
      </p:ext>
    </p:extLst>
  </p:cSld>
  <p:clrMap bg1="lt1" tx1="dk1" bg2="lt2" tx2="dk2" accent1="accent1" accent2="accent2" accent3="accent3" accent4="accent4" accent5="accent5" accent6="accent6" hlink="hlink" folHlink="folHlink"/>
  <p:sldLayoutIdLst>
    <p:sldLayoutId id="2147483734"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descr="A picture containing drawing&#10;&#10;Description automatically generated">
            <a:extLst>
              <a:ext uri="{FF2B5EF4-FFF2-40B4-BE49-F238E27FC236}">
                <a16:creationId xmlns:a16="http://schemas.microsoft.com/office/drawing/2014/main" id="{A5CC7F93-CAC6-C94D-8F4F-8015F247A09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8" name="Rectangle 17">
            <a:extLst>
              <a:ext uri="{FF2B5EF4-FFF2-40B4-BE49-F238E27FC236}">
                <a16:creationId xmlns:a16="http://schemas.microsoft.com/office/drawing/2014/main" id="{EDA9A708-34D4-49FC-92F9-650CF8CB157F}"/>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DBB171-7388-4994-83AE-B8107DCC0A47}"/>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1CEFC884-385F-4E9B-9A00-0A2808312B93}"/>
              </a:ext>
            </a:extLst>
          </p:cNvPr>
          <p:cNvPicPr>
            <a:picLocks noChangeAspect="1"/>
          </p:cNvPicPr>
          <p:nvPr userDrawn="1"/>
        </p:nvPicPr>
        <p:blipFill>
          <a:blip r:embed="rId5"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sp>
        <p:nvSpPr>
          <p:cNvPr id="26" name="TextBox 25">
            <a:extLst>
              <a:ext uri="{FF2B5EF4-FFF2-40B4-BE49-F238E27FC236}">
                <a16:creationId xmlns:a16="http://schemas.microsoft.com/office/drawing/2014/main" id="{4015FEC5-0750-439E-869F-F9D1877425F3}"/>
              </a:ext>
            </a:extLst>
          </p:cNvPr>
          <p:cNvSpPr txBox="1"/>
          <p:nvPr userDrawn="1"/>
        </p:nvSpPr>
        <p:spPr>
          <a:xfrm>
            <a:off x="3297368" y="227937"/>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Illustrate It!</a:t>
            </a:r>
          </a:p>
        </p:txBody>
      </p:sp>
      <p:grpSp>
        <p:nvGrpSpPr>
          <p:cNvPr id="11" name="Group 10">
            <a:extLst>
              <a:ext uri="{FF2B5EF4-FFF2-40B4-BE49-F238E27FC236}">
                <a16:creationId xmlns:a16="http://schemas.microsoft.com/office/drawing/2014/main" id="{548FB721-6229-465B-9CBA-AB4FF23B92CC}"/>
              </a:ext>
            </a:extLst>
          </p:cNvPr>
          <p:cNvGrpSpPr/>
          <p:nvPr userDrawn="1"/>
        </p:nvGrpSpPr>
        <p:grpSpPr>
          <a:xfrm>
            <a:off x="2542032" y="109728"/>
            <a:ext cx="740664" cy="740664"/>
            <a:chOff x="11408" y="24791"/>
            <a:chExt cx="1212211" cy="1212211"/>
          </a:xfrm>
        </p:grpSpPr>
        <p:sp>
          <p:nvSpPr>
            <p:cNvPr id="13" name="Star: 32 Points 12">
              <a:extLst>
                <a:ext uri="{FF2B5EF4-FFF2-40B4-BE49-F238E27FC236}">
                  <a16:creationId xmlns:a16="http://schemas.microsoft.com/office/drawing/2014/main" id="{49D6B3B5-94FC-4C1C-A133-744C4AFB4DF1}"/>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tar: 32 Points 13">
              <a:extLst>
                <a:ext uri="{FF2B5EF4-FFF2-40B4-BE49-F238E27FC236}">
                  <a16:creationId xmlns:a16="http://schemas.microsoft.com/office/drawing/2014/main" id="{CEEA7DC2-417C-4B21-B56C-33A8925D1E79}"/>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1645CD79-18A4-4BE9-92B4-82A5E63A8AE1}"/>
              </a:ext>
            </a:extLst>
          </p:cNvPr>
          <p:cNvSpPr txBox="1"/>
          <p:nvPr userDrawn="1"/>
        </p:nvSpPr>
        <p:spPr>
          <a:xfrm>
            <a:off x="2490597" y="307067"/>
            <a:ext cx="846898" cy="338554"/>
          </a:xfrm>
          <a:prstGeom prst="rect">
            <a:avLst/>
          </a:prstGeom>
          <a:noFill/>
        </p:spPr>
        <p:txBody>
          <a:bodyPr wrap="square" rtlCol="0">
            <a:spAutoFit/>
          </a:bodyPr>
          <a:lstStyle/>
          <a:p>
            <a:pPr algn="ctr"/>
            <a:r>
              <a:rPr lang="en-US" sz="800" b="1" dirty="0">
                <a:latin typeface="Georgia" panose="02040502050405020303" pitchFamily="18" charset="0"/>
                <a:ea typeface="Verdana" panose="020B0604030504040204" pitchFamily="34" charset="0"/>
              </a:rPr>
              <a:t>OUTPUT STATION</a:t>
            </a:r>
          </a:p>
        </p:txBody>
      </p:sp>
    </p:spTree>
    <p:extLst>
      <p:ext uri="{BB962C8B-B14F-4D97-AF65-F5344CB8AC3E}">
        <p14:creationId xmlns:p14="http://schemas.microsoft.com/office/powerpoint/2010/main" val="2170103054"/>
      </p:ext>
    </p:extLst>
  </p:cSld>
  <p:clrMap bg1="lt1" tx1="dk1" bg2="lt2" tx2="dk2" accent1="accent1" accent2="accent2" accent3="accent3" accent4="accent4" accent5="accent5" accent6="accent6" hlink="hlink" folHlink="folHlink"/>
  <p:sldLayoutIdLst>
    <p:sldLayoutId id="2147483736" r:id="rId1"/>
    <p:sldLayoutId id="2147483749"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drawing&#10;&#10;Description automatically generated">
            <a:extLst>
              <a:ext uri="{FF2B5EF4-FFF2-40B4-BE49-F238E27FC236}">
                <a16:creationId xmlns:a16="http://schemas.microsoft.com/office/drawing/2014/main" id="{A2042805-FBE4-BD43-8407-32E33894728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5AB95CBF-23AC-4396-A08E-2F6FE3DE616C}"/>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5B38E8D-7E9E-47A2-A267-7DEB7FC5F056}"/>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3E7E38A6-D1CC-49DF-A64D-A5B3E485A65E}"/>
              </a:ext>
            </a:extLst>
          </p:cNvPr>
          <p:cNvPicPr>
            <a:picLocks noChangeAspect="1"/>
          </p:cNvPicPr>
          <p:nvPr userDrawn="1"/>
        </p:nvPicPr>
        <p:blipFill>
          <a:blip r:embed="rId5"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2" name="Group 11">
            <a:extLst>
              <a:ext uri="{FF2B5EF4-FFF2-40B4-BE49-F238E27FC236}">
                <a16:creationId xmlns:a16="http://schemas.microsoft.com/office/drawing/2014/main" id="{3B6C08DC-35CB-465E-8752-6B333448C725}"/>
              </a:ext>
            </a:extLst>
          </p:cNvPr>
          <p:cNvGrpSpPr/>
          <p:nvPr userDrawn="1"/>
        </p:nvGrpSpPr>
        <p:grpSpPr>
          <a:xfrm>
            <a:off x="7781544" y="3785616"/>
            <a:ext cx="1207008" cy="1207008"/>
            <a:chOff x="11408" y="24791"/>
            <a:chExt cx="1212211" cy="1212211"/>
          </a:xfrm>
        </p:grpSpPr>
        <p:sp>
          <p:nvSpPr>
            <p:cNvPr id="15" name="Star: 32 Points 14">
              <a:extLst>
                <a:ext uri="{FF2B5EF4-FFF2-40B4-BE49-F238E27FC236}">
                  <a16:creationId xmlns:a16="http://schemas.microsoft.com/office/drawing/2014/main" id="{00BEB836-D0AE-42C6-AC76-F3C4A94C3FAB}"/>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tar: 32 Points 17">
              <a:extLst>
                <a:ext uri="{FF2B5EF4-FFF2-40B4-BE49-F238E27FC236}">
                  <a16:creationId xmlns:a16="http://schemas.microsoft.com/office/drawing/2014/main" id="{C2441A87-FC9D-4F02-B6A7-6CB6F30BC9E1}"/>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DC900CF3-3CBB-4D04-A8BA-EC0923D09638}"/>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OUTPUT STATION</a:t>
            </a:r>
          </a:p>
        </p:txBody>
      </p:sp>
      <p:sp>
        <p:nvSpPr>
          <p:cNvPr id="22" name="TextBox 21">
            <a:extLst>
              <a:ext uri="{FF2B5EF4-FFF2-40B4-BE49-F238E27FC236}">
                <a16:creationId xmlns:a16="http://schemas.microsoft.com/office/drawing/2014/main" id="{D828FF26-62B5-43F7-AD79-56D3BC8653C1}"/>
              </a:ext>
            </a:extLst>
          </p:cNvPr>
          <p:cNvSpPr txBox="1"/>
          <p:nvPr userDrawn="1"/>
        </p:nvSpPr>
        <p:spPr>
          <a:xfrm>
            <a:off x="2540445"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Assess It! </a:t>
            </a:r>
          </a:p>
        </p:txBody>
      </p:sp>
      <p:sp>
        <p:nvSpPr>
          <p:cNvPr id="23" name="TextBox 22">
            <a:extLst>
              <a:ext uri="{FF2B5EF4-FFF2-40B4-BE49-F238E27FC236}">
                <a16:creationId xmlns:a16="http://schemas.microsoft.com/office/drawing/2014/main" id="{7D0172B0-FBF6-478E-8CDD-EF2E971BA907}"/>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265831760"/>
      </p:ext>
    </p:extLst>
  </p:cSld>
  <p:clrMap bg1="lt1" tx1="dk1" bg2="lt2" tx2="dk2" accent1="accent1" accent2="accent2" accent3="accent3" accent4="accent4" accent5="accent5" accent6="accent6" hlink="hlink" folHlink="folHlink"/>
  <p:sldLayoutIdLst>
    <p:sldLayoutId id="2147483738" r:id="rId1"/>
    <p:sldLayoutId id="2147483750"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29.png"/><Relationship Id="rId18" Type="http://schemas.openxmlformats.org/officeDocument/2006/relationships/slide" Target="slide18.xml"/><Relationship Id="rId3" Type="http://schemas.openxmlformats.org/officeDocument/2006/relationships/image" Target="../media/image22.svg"/><Relationship Id="rId21" Type="http://schemas.openxmlformats.org/officeDocument/2006/relationships/image" Target="../media/image33.png"/><Relationship Id="rId7" Type="http://schemas.openxmlformats.org/officeDocument/2006/relationships/image" Target="../media/image26.svg"/><Relationship Id="rId12" Type="http://schemas.openxmlformats.org/officeDocument/2006/relationships/slide" Target="slide2.xml"/><Relationship Id="rId17" Type="http://schemas.openxmlformats.org/officeDocument/2006/relationships/image" Target="../media/image31.png"/><Relationship Id="rId25" Type="http://schemas.openxmlformats.org/officeDocument/2006/relationships/image" Target="../media/image35.png"/><Relationship Id="rId2" Type="http://schemas.openxmlformats.org/officeDocument/2006/relationships/image" Target="../media/image21.png"/><Relationship Id="rId16" Type="http://schemas.openxmlformats.org/officeDocument/2006/relationships/slide" Target="slide3.xml"/><Relationship Id="rId20" Type="http://schemas.openxmlformats.org/officeDocument/2006/relationships/slide" Target="slide9.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8.png"/><Relationship Id="rId24" Type="http://schemas.openxmlformats.org/officeDocument/2006/relationships/slide" Target="slide11.xml"/><Relationship Id="rId5" Type="http://schemas.openxmlformats.org/officeDocument/2006/relationships/image" Target="../media/image24.svg"/><Relationship Id="rId15" Type="http://schemas.openxmlformats.org/officeDocument/2006/relationships/image" Target="../media/image30.png"/><Relationship Id="rId23" Type="http://schemas.openxmlformats.org/officeDocument/2006/relationships/image" Target="../media/image34.png"/><Relationship Id="rId10" Type="http://schemas.openxmlformats.org/officeDocument/2006/relationships/slide" Target="slide16.xml"/><Relationship Id="rId19" Type="http://schemas.openxmlformats.org/officeDocument/2006/relationships/image" Target="../media/image32.png"/><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slide" Target="slide13.xml"/><Relationship Id="rId22" Type="http://schemas.openxmlformats.org/officeDocument/2006/relationships/slide" Target="slide10.xml"/></Relationships>
</file>

<file path=ppt/slides/_rels/slide10.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19.xml"/><Relationship Id="rId1" Type="http://schemas.openxmlformats.org/officeDocument/2006/relationships/slideLayout" Target="../slideLayouts/slideLayout20.xml"/><Relationship Id="rId6" Type="http://schemas.openxmlformats.org/officeDocument/2006/relationships/slide" Target="slide1.xml"/><Relationship Id="rId5" Type="http://schemas.openxmlformats.org/officeDocument/2006/relationships/slide" Target="slide22.xml"/><Relationship Id="rId4" Type="http://schemas.openxmlformats.org/officeDocument/2006/relationships/slide" Target="slide21.xml"/></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hyperlink" Target="http://studyjams.scholastic.com/studyjams/jams/science/energy-light-sound/heat.htm" TargetMode="External"/><Relationship Id="rId2" Type="http://schemas.openxmlformats.org/officeDocument/2006/relationships/slide" Target="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18.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18.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1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www.wisc-online.com/learn/abe-ell/science/sce304/heat-transfer-conduction-convection-radiation" TargetMode="External"/><Relationship Id="rId2" Type="http://schemas.openxmlformats.org/officeDocument/2006/relationships/slide" Target="slide1.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Checkmark">
            <a:extLst>
              <a:ext uri="{FF2B5EF4-FFF2-40B4-BE49-F238E27FC236}">
                <a16:creationId xmlns:a16="http://schemas.microsoft.com/office/drawing/2014/main" id="{BF9CF6E7-922E-44B8-98B1-34586327AF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5274" y="2277589"/>
            <a:ext cx="252847" cy="252847"/>
          </a:xfrm>
          <a:prstGeom prst="rect">
            <a:avLst/>
          </a:prstGeom>
        </p:spPr>
      </p:pic>
      <p:pic>
        <p:nvPicPr>
          <p:cNvPr id="4" name="Graphic 3" descr="Checkmark">
            <a:extLst>
              <a:ext uri="{FF2B5EF4-FFF2-40B4-BE49-F238E27FC236}">
                <a16:creationId xmlns:a16="http://schemas.microsoft.com/office/drawing/2014/main" id="{64FD446C-D1E2-43BB-9937-19C4941DB0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0520" y="3398136"/>
            <a:ext cx="252847" cy="252847"/>
          </a:xfrm>
          <a:prstGeom prst="rect">
            <a:avLst/>
          </a:prstGeom>
        </p:spPr>
      </p:pic>
      <p:pic>
        <p:nvPicPr>
          <p:cNvPr id="5" name="Graphic 4" descr="Checkmark">
            <a:extLst>
              <a:ext uri="{FF2B5EF4-FFF2-40B4-BE49-F238E27FC236}">
                <a16:creationId xmlns:a16="http://schemas.microsoft.com/office/drawing/2014/main" id="{F5947DE5-2E0C-427D-A59C-C9C1EEB618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94935" y="3410551"/>
            <a:ext cx="252847" cy="252847"/>
          </a:xfrm>
          <a:prstGeom prst="rect">
            <a:avLst/>
          </a:prstGeom>
        </p:spPr>
      </p:pic>
      <p:pic>
        <p:nvPicPr>
          <p:cNvPr id="6" name="Graphic 5" descr="Checkmark">
            <a:extLst>
              <a:ext uri="{FF2B5EF4-FFF2-40B4-BE49-F238E27FC236}">
                <a16:creationId xmlns:a16="http://schemas.microsoft.com/office/drawing/2014/main" id="{A2D4D4A5-6D45-45C6-BEB2-FCC67976DD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21812" y="2279314"/>
            <a:ext cx="252847" cy="252847"/>
          </a:xfrm>
          <a:prstGeom prst="rect">
            <a:avLst/>
          </a:prstGeom>
        </p:spPr>
      </p:pic>
      <p:pic>
        <p:nvPicPr>
          <p:cNvPr id="7" name="Graphic 6" descr="Checkmark">
            <a:extLst>
              <a:ext uri="{FF2B5EF4-FFF2-40B4-BE49-F238E27FC236}">
                <a16:creationId xmlns:a16="http://schemas.microsoft.com/office/drawing/2014/main" id="{60EFD532-F818-4AD8-969F-A14F17B6BE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42008" y="1984698"/>
            <a:ext cx="252847" cy="252847"/>
          </a:xfrm>
          <a:prstGeom prst="rect">
            <a:avLst/>
          </a:prstGeom>
        </p:spPr>
      </p:pic>
      <p:pic>
        <p:nvPicPr>
          <p:cNvPr id="8" name="Graphic 7" descr="Checkmark">
            <a:extLst>
              <a:ext uri="{FF2B5EF4-FFF2-40B4-BE49-F238E27FC236}">
                <a16:creationId xmlns:a16="http://schemas.microsoft.com/office/drawing/2014/main" id="{84487F4B-964B-4B9B-BF71-FB57AD5F29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90807" y="3386996"/>
            <a:ext cx="252847" cy="252847"/>
          </a:xfrm>
          <a:prstGeom prst="rect">
            <a:avLst/>
          </a:prstGeom>
        </p:spPr>
      </p:pic>
      <p:pic>
        <p:nvPicPr>
          <p:cNvPr id="9" name="Graphic 8" descr="Checkmark">
            <a:extLst>
              <a:ext uri="{FF2B5EF4-FFF2-40B4-BE49-F238E27FC236}">
                <a16:creationId xmlns:a16="http://schemas.microsoft.com/office/drawing/2014/main" id="{C9F7C9C7-24E9-4AE4-BEDB-C848A571AD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4835" y="3371440"/>
            <a:ext cx="252847" cy="252847"/>
          </a:xfrm>
          <a:prstGeom prst="rect">
            <a:avLst/>
          </a:prstGeom>
        </p:spPr>
      </p:pic>
      <p:pic>
        <p:nvPicPr>
          <p:cNvPr id="10" name="Graphic 9" descr="Checkmark">
            <a:extLst>
              <a:ext uri="{FF2B5EF4-FFF2-40B4-BE49-F238E27FC236}">
                <a16:creationId xmlns:a16="http://schemas.microsoft.com/office/drawing/2014/main" id="{6682FED4-B657-47DB-BF22-34EE3DFB79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6147" y="2300552"/>
            <a:ext cx="240906" cy="252847"/>
          </a:xfrm>
          <a:prstGeom prst="rect">
            <a:avLst/>
          </a:prstGeom>
        </p:spPr>
      </p:pic>
      <p:pic>
        <p:nvPicPr>
          <p:cNvPr id="12" name="Graphic 11" descr="Checkmark">
            <a:extLst>
              <a:ext uri="{FF2B5EF4-FFF2-40B4-BE49-F238E27FC236}">
                <a16:creationId xmlns:a16="http://schemas.microsoft.com/office/drawing/2014/main" id="{3CF5DA66-54CE-4BFC-9825-5D27F31B6D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38394" y="2312690"/>
            <a:ext cx="240906" cy="252847"/>
          </a:xfrm>
          <a:prstGeom prst="rect">
            <a:avLst/>
          </a:prstGeom>
        </p:spPr>
      </p:pic>
      <p:pic>
        <p:nvPicPr>
          <p:cNvPr id="39" name="Picture 38" descr="A picture containing instrument&#10;&#10;Description automatically generated">
            <a:hlinkClick r:id="rId8" action="ppaction://hlinksldjump"/>
            <a:extLst>
              <a:ext uri="{FF2B5EF4-FFF2-40B4-BE49-F238E27FC236}">
                <a16:creationId xmlns:a16="http://schemas.microsoft.com/office/drawing/2014/main" id="{582C2F90-DD87-470C-A31C-2CE3152597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40000">
            <a:off x="1467845" y="2817487"/>
            <a:ext cx="914400" cy="457200"/>
          </a:xfrm>
          <a:prstGeom prst="rect">
            <a:avLst/>
          </a:prstGeom>
        </p:spPr>
      </p:pic>
      <p:pic>
        <p:nvPicPr>
          <p:cNvPr id="41" name="Picture 40" descr="A picture containing drawing&#10;&#10;Description automatically generated">
            <a:hlinkClick r:id="rId10" action="ppaction://hlinksldjump"/>
            <a:extLst>
              <a:ext uri="{FF2B5EF4-FFF2-40B4-BE49-F238E27FC236}">
                <a16:creationId xmlns:a16="http://schemas.microsoft.com/office/drawing/2014/main" id="{286F2F19-71D3-42A9-94EB-9DF11FAFE89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80000">
            <a:off x="5334591" y="1956118"/>
            <a:ext cx="685800" cy="342900"/>
          </a:xfrm>
          <a:prstGeom prst="rect">
            <a:avLst/>
          </a:prstGeom>
        </p:spPr>
      </p:pic>
      <p:pic>
        <p:nvPicPr>
          <p:cNvPr id="43" name="Picture 42" descr="A picture containing drawing&#10;&#10;Description automatically generated">
            <a:hlinkClick r:id="rId12" action="ppaction://hlinksldjump"/>
            <a:extLst>
              <a:ext uri="{FF2B5EF4-FFF2-40B4-BE49-F238E27FC236}">
                <a16:creationId xmlns:a16="http://schemas.microsoft.com/office/drawing/2014/main" id="{8B569BE5-FEF7-4309-923D-A0FBBFD9E6C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1420000">
            <a:off x="930060" y="1956118"/>
            <a:ext cx="685800" cy="342900"/>
          </a:xfrm>
          <a:prstGeom prst="rect">
            <a:avLst/>
          </a:prstGeom>
        </p:spPr>
      </p:pic>
      <p:pic>
        <p:nvPicPr>
          <p:cNvPr id="45" name="Picture 44" descr="A picture containing drawing&#10;&#10;Description automatically generated">
            <a:hlinkClick r:id="rId14" action="ppaction://hlinksldjump"/>
            <a:extLst>
              <a:ext uri="{FF2B5EF4-FFF2-40B4-BE49-F238E27FC236}">
                <a16:creationId xmlns:a16="http://schemas.microsoft.com/office/drawing/2014/main" id="{D3CD3FA9-5878-4D08-81AB-1B1BB9ECB03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80000">
            <a:off x="4604537" y="1961385"/>
            <a:ext cx="685800" cy="342900"/>
          </a:xfrm>
          <a:prstGeom prst="rect">
            <a:avLst/>
          </a:prstGeom>
        </p:spPr>
      </p:pic>
      <p:pic>
        <p:nvPicPr>
          <p:cNvPr id="47" name="Picture 46" descr="A picture containing instrument, drawing&#10;&#10;Description automatically generated">
            <a:hlinkClick r:id="rId16" action="ppaction://hlinksldjump"/>
            <a:extLst>
              <a:ext uri="{FF2B5EF4-FFF2-40B4-BE49-F238E27FC236}">
                <a16:creationId xmlns:a16="http://schemas.microsoft.com/office/drawing/2014/main" id="{8D0CD6FE-D976-45D7-843A-C8C45183AD0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80000">
            <a:off x="1653864" y="1957652"/>
            <a:ext cx="685800" cy="342900"/>
          </a:xfrm>
          <a:prstGeom prst="rect">
            <a:avLst/>
          </a:prstGeom>
        </p:spPr>
      </p:pic>
      <p:pic>
        <p:nvPicPr>
          <p:cNvPr id="49" name="Picture 48" descr="A picture containing instrument&#10;&#10;Description automatically generated">
            <a:hlinkClick r:id="rId18" action="ppaction://hlinksldjump"/>
            <a:extLst>
              <a:ext uri="{FF2B5EF4-FFF2-40B4-BE49-F238E27FC236}">
                <a16:creationId xmlns:a16="http://schemas.microsoft.com/office/drawing/2014/main" id="{8580AB25-DB7A-4884-8EE3-CC6434E0AC6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55980" y="1724033"/>
            <a:ext cx="585216" cy="292608"/>
          </a:xfrm>
          <a:prstGeom prst="rect">
            <a:avLst/>
          </a:prstGeom>
        </p:spPr>
      </p:pic>
      <p:pic>
        <p:nvPicPr>
          <p:cNvPr id="51" name="Picture 50" descr="A picture containing instrument&#10;&#10;Description automatically generated">
            <a:hlinkClick r:id="rId20" action="ppaction://hlinksldjump"/>
            <a:extLst>
              <a:ext uri="{FF2B5EF4-FFF2-40B4-BE49-F238E27FC236}">
                <a16:creationId xmlns:a16="http://schemas.microsoft.com/office/drawing/2014/main" id="{B41AB194-A448-462E-B44B-82B1BCBB662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240000">
            <a:off x="484469" y="2833117"/>
            <a:ext cx="914400" cy="457200"/>
          </a:xfrm>
          <a:prstGeom prst="rect">
            <a:avLst/>
          </a:prstGeom>
        </p:spPr>
      </p:pic>
      <p:pic>
        <p:nvPicPr>
          <p:cNvPr id="53" name="Picture 52" descr="A close up of a logo&#10;&#10;Description automatically generated">
            <a:hlinkClick r:id="rId22" action="ppaction://hlinksldjump"/>
            <a:extLst>
              <a:ext uri="{FF2B5EF4-FFF2-40B4-BE49-F238E27FC236}">
                <a16:creationId xmlns:a16="http://schemas.microsoft.com/office/drawing/2014/main" id="{A809500F-4A8B-4FE2-8B86-5B355AE7EB7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240000">
            <a:off x="4614251" y="2817215"/>
            <a:ext cx="914400" cy="457200"/>
          </a:xfrm>
          <a:prstGeom prst="rect">
            <a:avLst/>
          </a:prstGeom>
        </p:spPr>
      </p:pic>
      <p:pic>
        <p:nvPicPr>
          <p:cNvPr id="55" name="Picture 54" descr="A close up of a logo&#10;&#10;Description automatically generated">
            <a:hlinkClick r:id="rId24" action="ppaction://hlinksldjump"/>
            <a:extLst>
              <a:ext uri="{FF2B5EF4-FFF2-40B4-BE49-F238E27FC236}">
                <a16:creationId xmlns:a16="http://schemas.microsoft.com/office/drawing/2014/main" id="{D56FCDA9-3F0E-42BE-A224-14B7979781E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300000">
            <a:off x="5607338" y="2839727"/>
            <a:ext cx="914400" cy="457200"/>
          </a:xfrm>
          <a:prstGeom prst="rect">
            <a:avLst/>
          </a:prstGeom>
        </p:spPr>
      </p:pic>
    </p:spTree>
    <p:extLst>
      <p:ext uri="{BB962C8B-B14F-4D97-AF65-F5344CB8AC3E}">
        <p14:creationId xmlns:p14="http://schemas.microsoft.com/office/powerpoint/2010/main" val="531143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4DD1671-A448-45C8-B597-7791B7892BC4}"/>
              </a:ext>
            </a:extLst>
          </p:cNvPr>
          <p:cNvSpPr txBox="1"/>
          <p:nvPr/>
        </p:nvSpPr>
        <p:spPr>
          <a:xfrm>
            <a:off x="205010" y="4490668"/>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
        <p:nvSpPr>
          <p:cNvPr id="3" name="TextBox 2">
            <a:extLst>
              <a:ext uri="{FF2B5EF4-FFF2-40B4-BE49-F238E27FC236}">
                <a16:creationId xmlns:a16="http://schemas.microsoft.com/office/drawing/2014/main" id="{E047E76E-50A7-41B0-B1B9-73DAA209C632}"/>
              </a:ext>
            </a:extLst>
          </p:cNvPr>
          <p:cNvSpPr txBox="1"/>
          <p:nvPr/>
        </p:nvSpPr>
        <p:spPr>
          <a:xfrm>
            <a:off x="387834" y="1264145"/>
            <a:ext cx="1705130" cy="420624"/>
          </a:xfrm>
          <a:prstGeom prst="rect">
            <a:avLst/>
          </a:prstGeom>
          <a:solidFill>
            <a:schemeClr val="accent4">
              <a:lumMod val="40000"/>
              <a:lumOff val="60000"/>
            </a:schemeClr>
          </a:solidFill>
          <a:ln>
            <a:solidFill>
              <a:schemeClr val="tx1"/>
            </a:solidFill>
          </a:ln>
        </p:spPr>
        <p:txBody>
          <a:bodyPr wrap="square" rtlCol="0" anchor="ctr">
            <a:spAutoFit/>
          </a:bodyPr>
          <a:lstStyle/>
          <a:p>
            <a:pPr algn="ctr" defTabSz="1005840"/>
            <a:r>
              <a:rPr lang="en-US" sz="900" dirty="0">
                <a:solidFill>
                  <a:prstClr val="black"/>
                </a:solidFill>
                <a:latin typeface="Verdana" panose="020B0604030504040204" pitchFamily="34" charset="0"/>
                <a:ea typeface="Verdana" panose="020B0604030504040204" pitchFamily="34" charset="0"/>
              </a:rPr>
              <a:t>Getting sunburned on a beach</a:t>
            </a:r>
            <a:endParaRPr lang="en-US" sz="900" dirty="0">
              <a:solidFill>
                <a:prstClr val="black"/>
              </a:solidFill>
              <a:latin typeface="Verdana" panose="020B0604030504040204" pitchFamily="34" charset="0"/>
              <a:ea typeface="Verdana" panose="020B0604030504040204" pitchFamily="34" charset="0"/>
              <a:cs typeface="Century" charset="0"/>
            </a:endParaRPr>
          </a:p>
        </p:txBody>
      </p:sp>
      <p:sp>
        <p:nvSpPr>
          <p:cNvPr id="4" name="TextBox 3">
            <a:extLst>
              <a:ext uri="{FF2B5EF4-FFF2-40B4-BE49-F238E27FC236}">
                <a16:creationId xmlns:a16="http://schemas.microsoft.com/office/drawing/2014/main" id="{8A7C70EA-345D-4700-8A7A-3715D5B12EF8}"/>
              </a:ext>
            </a:extLst>
          </p:cNvPr>
          <p:cNvSpPr txBox="1"/>
          <p:nvPr/>
        </p:nvSpPr>
        <p:spPr>
          <a:xfrm>
            <a:off x="387834" y="3149068"/>
            <a:ext cx="1705131" cy="420624"/>
          </a:xfrm>
          <a:prstGeom prst="rect">
            <a:avLst/>
          </a:prstGeom>
          <a:solidFill>
            <a:schemeClr val="accent4">
              <a:lumMod val="40000"/>
              <a:lumOff val="60000"/>
            </a:schemeClr>
          </a:solidFill>
          <a:ln>
            <a:solidFill>
              <a:schemeClr val="tx1"/>
            </a:solidFill>
          </a:ln>
        </p:spPr>
        <p:txBody>
          <a:bodyPr wrap="square" rtlCol="0" anchor="ctr">
            <a:spAutoFit/>
          </a:bodyPr>
          <a:lstStyle/>
          <a:p>
            <a:pPr algn="ctr" defTabSz="1005840"/>
            <a:r>
              <a:rPr lang="en-US" sz="900" dirty="0">
                <a:solidFill>
                  <a:prstClr val="black"/>
                </a:solidFill>
                <a:latin typeface="Verdana" panose="020B0604030504040204" pitchFamily="34" charset="0"/>
                <a:ea typeface="Verdana" panose="020B0604030504040204" pitchFamily="34" charset="0"/>
              </a:rPr>
              <a:t>Burning yourself with a curling iron</a:t>
            </a:r>
            <a:endParaRPr lang="en-US" sz="900" baseline="-25000" dirty="0">
              <a:solidFill>
                <a:prstClr val="black"/>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D187B3C8-028D-4D78-A617-D3A2170F93F8}"/>
              </a:ext>
            </a:extLst>
          </p:cNvPr>
          <p:cNvSpPr txBox="1"/>
          <p:nvPr/>
        </p:nvSpPr>
        <p:spPr>
          <a:xfrm>
            <a:off x="387834" y="3624369"/>
            <a:ext cx="1705130" cy="420624"/>
          </a:xfrm>
          <a:prstGeom prst="rect">
            <a:avLst/>
          </a:prstGeom>
          <a:solidFill>
            <a:schemeClr val="accent4">
              <a:lumMod val="40000"/>
              <a:lumOff val="60000"/>
            </a:schemeClr>
          </a:solidFill>
          <a:ln>
            <a:solidFill>
              <a:schemeClr val="tx1"/>
            </a:solidFill>
          </a:ln>
        </p:spPr>
        <p:txBody>
          <a:bodyPr wrap="square" rtlCol="0" anchor="ctr">
            <a:spAutoFit/>
          </a:bodyPr>
          <a:lstStyle/>
          <a:p>
            <a:pPr algn="ctr" defTabSz="1005840"/>
            <a:r>
              <a:rPr lang="en-US" sz="900" dirty="0">
                <a:solidFill>
                  <a:prstClr val="black"/>
                </a:solidFill>
                <a:latin typeface="Verdana" panose="020B0604030504040204" pitchFamily="34" charset="0"/>
                <a:ea typeface="Verdana" panose="020B0604030504040204" pitchFamily="34" charset="0"/>
              </a:rPr>
              <a:t>Sliding down a hot metal slide in August</a:t>
            </a:r>
            <a:endParaRPr lang="en-US" sz="900" baseline="-25000" dirty="0">
              <a:solidFill>
                <a:prstClr val="black"/>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AFB4DC62-EA42-42C8-9D9C-50E6CAFC25F7}"/>
              </a:ext>
            </a:extLst>
          </p:cNvPr>
          <p:cNvSpPr txBox="1"/>
          <p:nvPr/>
        </p:nvSpPr>
        <p:spPr>
          <a:xfrm>
            <a:off x="387834" y="2679055"/>
            <a:ext cx="1705130" cy="420624"/>
          </a:xfrm>
          <a:prstGeom prst="rect">
            <a:avLst/>
          </a:prstGeom>
          <a:solidFill>
            <a:schemeClr val="accent4">
              <a:lumMod val="40000"/>
              <a:lumOff val="60000"/>
            </a:schemeClr>
          </a:solidFill>
          <a:ln>
            <a:solidFill>
              <a:schemeClr val="tx1"/>
            </a:solidFill>
          </a:ln>
        </p:spPr>
        <p:txBody>
          <a:bodyPr wrap="square" rtlCol="0" anchor="ctr">
            <a:spAutoFit/>
          </a:bodyPr>
          <a:lstStyle/>
          <a:p>
            <a:pPr algn="ctr" defTabSz="1005840"/>
            <a:r>
              <a:rPr lang="en-US" sz="900" dirty="0">
                <a:solidFill>
                  <a:prstClr val="black"/>
                </a:solidFill>
                <a:latin typeface="Verdana" panose="020B0604030504040204" pitchFamily="34" charset="0"/>
                <a:ea typeface="Verdana" panose="020B0604030504040204" pitchFamily="34" charset="0"/>
              </a:rPr>
              <a:t>An ocean breeze</a:t>
            </a:r>
            <a:endParaRPr lang="en-US" sz="900" baseline="-25000" dirty="0">
              <a:solidFill>
                <a:prstClr val="black"/>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5F9600A4-8FEC-4407-ACCA-DEC1A2C3DD4E}"/>
              </a:ext>
            </a:extLst>
          </p:cNvPr>
          <p:cNvSpPr txBox="1"/>
          <p:nvPr/>
        </p:nvSpPr>
        <p:spPr>
          <a:xfrm>
            <a:off x="387834" y="2209377"/>
            <a:ext cx="1705130" cy="420624"/>
          </a:xfrm>
          <a:prstGeom prst="rect">
            <a:avLst/>
          </a:prstGeom>
          <a:solidFill>
            <a:schemeClr val="accent4">
              <a:lumMod val="40000"/>
              <a:lumOff val="60000"/>
            </a:schemeClr>
          </a:solidFill>
          <a:ln>
            <a:solidFill>
              <a:schemeClr val="tx1"/>
            </a:solidFill>
          </a:ln>
        </p:spPr>
        <p:txBody>
          <a:bodyPr wrap="square" rtlCol="0" anchor="ctr">
            <a:spAutoFit/>
          </a:bodyPr>
          <a:lstStyle/>
          <a:p>
            <a:pPr algn="ctr" defTabSz="1005840"/>
            <a:r>
              <a:rPr lang="en-US" sz="900" dirty="0">
                <a:solidFill>
                  <a:prstClr val="black"/>
                </a:solidFill>
                <a:latin typeface="Verdana" panose="020B0604030504040204" pitchFamily="34" charset="0"/>
                <a:ea typeface="Verdana" panose="020B0604030504040204" pitchFamily="34" charset="0"/>
              </a:rPr>
              <a:t>Microwave cooking food</a:t>
            </a:r>
            <a:endParaRPr lang="en-US" sz="900" baseline="-25000" dirty="0">
              <a:solidFill>
                <a:prstClr val="black"/>
              </a:solidFill>
              <a:latin typeface="Verdana" panose="020B0604030504040204" pitchFamily="34" charset="0"/>
              <a:ea typeface="Verdana" panose="020B0604030504040204" pitchFamily="34" charset="0"/>
              <a:cs typeface="Century" charset="0"/>
            </a:endParaRPr>
          </a:p>
        </p:txBody>
      </p:sp>
      <p:sp>
        <p:nvSpPr>
          <p:cNvPr id="8" name="TextBox 7">
            <a:extLst>
              <a:ext uri="{FF2B5EF4-FFF2-40B4-BE49-F238E27FC236}">
                <a16:creationId xmlns:a16="http://schemas.microsoft.com/office/drawing/2014/main" id="{BD8667BA-B523-445F-8FBC-BB8CF0021B9A}"/>
              </a:ext>
            </a:extLst>
          </p:cNvPr>
          <p:cNvSpPr txBox="1"/>
          <p:nvPr/>
        </p:nvSpPr>
        <p:spPr>
          <a:xfrm>
            <a:off x="387834" y="794300"/>
            <a:ext cx="1705130" cy="420624"/>
          </a:xfrm>
          <a:prstGeom prst="rect">
            <a:avLst/>
          </a:prstGeom>
          <a:solidFill>
            <a:schemeClr val="accent4">
              <a:lumMod val="40000"/>
              <a:lumOff val="60000"/>
            </a:schemeClr>
          </a:solidFill>
          <a:ln>
            <a:solidFill>
              <a:schemeClr val="tx1"/>
            </a:solidFill>
          </a:ln>
        </p:spPr>
        <p:txBody>
          <a:bodyPr wrap="square" rtlCol="0" anchor="ctr">
            <a:spAutoFit/>
          </a:bodyPr>
          <a:lstStyle/>
          <a:p>
            <a:pPr algn="ctr" defTabSz="1005840"/>
            <a:r>
              <a:rPr lang="en-US" sz="900" dirty="0">
                <a:solidFill>
                  <a:prstClr val="black"/>
                </a:solidFill>
                <a:latin typeface="Verdana" panose="020B0604030504040204" pitchFamily="34" charset="0"/>
                <a:ea typeface="Verdana" panose="020B0604030504040204" pitchFamily="34" charset="0"/>
              </a:rPr>
              <a:t>Touching a hot car seat in the summer</a:t>
            </a:r>
            <a:endParaRPr lang="en-US" sz="900" baseline="-25000" dirty="0">
              <a:solidFill>
                <a:prstClr val="black"/>
              </a:solidFill>
              <a:latin typeface="Verdana" panose="020B0604030504040204" pitchFamily="34" charset="0"/>
              <a:ea typeface="Verdana" panose="020B0604030504040204" pitchFamily="34" charset="0"/>
              <a:cs typeface="Century" charset="0"/>
            </a:endParaRPr>
          </a:p>
        </p:txBody>
      </p:sp>
      <p:sp>
        <p:nvSpPr>
          <p:cNvPr id="9" name="TextBox 8">
            <a:extLst>
              <a:ext uri="{FF2B5EF4-FFF2-40B4-BE49-F238E27FC236}">
                <a16:creationId xmlns:a16="http://schemas.microsoft.com/office/drawing/2014/main" id="{4B226272-BCDC-4676-9050-E322B4C2B293}"/>
              </a:ext>
            </a:extLst>
          </p:cNvPr>
          <p:cNvSpPr txBox="1"/>
          <p:nvPr/>
        </p:nvSpPr>
        <p:spPr>
          <a:xfrm>
            <a:off x="387834" y="4094300"/>
            <a:ext cx="1705130" cy="420624"/>
          </a:xfrm>
          <a:prstGeom prst="rect">
            <a:avLst/>
          </a:prstGeom>
          <a:solidFill>
            <a:schemeClr val="accent4">
              <a:lumMod val="40000"/>
              <a:lumOff val="60000"/>
            </a:schemeClr>
          </a:solidFill>
          <a:ln>
            <a:solidFill>
              <a:schemeClr val="tx1"/>
            </a:solidFill>
          </a:ln>
        </p:spPr>
        <p:txBody>
          <a:bodyPr wrap="square" rtlCol="0" anchor="ctr">
            <a:spAutoFit/>
          </a:bodyPr>
          <a:lstStyle/>
          <a:p>
            <a:pPr algn="ctr" defTabSz="1005840"/>
            <a:r>
              <a:rPr lang="en-US" sz="900" dirty="0">
                <a:solidFill>
                  <a:prstClr val="black"/>
                </a:solidFill>
                <a:latin typeface="Verdana" panose="020B0604030504040204" pitchFamily="34" charset="0"/>
                <a:ea typeface="Verdana" panose="020B0604030504040204" pitchFamily="34" charset="0"/>
              </a:rPr>
              <a:t>Water in a boiling pot of macaroni</a:t>
            </a:r>
            <a:endParaRPr lang="en-US" sz="900" baseline="-25000" dirty="0">
              <a:solidFill>
                <a:prstClr val="black"/>
              </a:solidFill>
              <a:latin typeface="Verdana" panose="020B0604030504040204" pitchFamily="34" charset="0"/>
              <a:ea typeface="Verdana" panose="020B0604030504040204" pitchFamily="34" charset="0"/>
            </a:endParaRPr>
          </a:p>
        </p:txBody>
      </p:sp>
      <p:sp>
        <p:nvSpPr>
          <p:cNvPr id="10" name="TextBox 9">
            <a:extLst>
              <a:ext uri="{FF2B5EF4-FFF2-40B4-BE49-F238E27FC236}">
                <a16:creationId xmlns:a16="http://schemas.microsoft.com/office/drawing/2014/main" id="{ADEEF519-25CF-4FEB-856D-890AC01D42D5}"/>
              </a:ext>
            </a:extLst>
          </p:cNvPr>
          <p:cNvSpPr txBox="1"/>
          <p:nvPr/>
        </p:nvSpPr>
        <p:spPr>
          <a:xfrm>
            <a:off x="387834" y="1739532"/>
            <a:ext cx="1705130" cy="420624"/>
          </a:xfrm>
          <a:prstGeom prst="rect">
            <a:avLst/>
          </a:prstGeom>
          <a:solidFill>
            <a:schemeClr val="accent4">
              <a:lumMod val="40000"/>
              <a:lumOff val="60000"/>
            </a:schemeClr>
          </a:solidFill>
          <a:ln>
            <a:solidFill>
              <a:schemeClr val="tx1"/>
            </a:solidFill>
          </a:ln>
        </p:spPr>
        <p:txBody>
          <a:bodyPr wrap="square" rtlCol="0" anchor="ctr">
            <a:spAutoFit/>
          </a:bodyPr>
          <a:lstStyle/>
          <a:p>
            <a:pPr algn="ctr" defTabSz="1005840"/>
            <a:r>
              <a:rPr lang="en-US" sz="900" dirty="0">
                <a:solidFill>
                  <a:prstClr val="black"/>
                </a:solidFill>
                <a:latin typeface="Verdana" panose="020B0604030504040204" pitchFamily="34" charset="0"/>
                <a:ea typeface="Verdana" panose="020B0604030504040204" pitchFamily="34" charset="0"/>
              </a:rPr>
              <a:t>Currents deep within the Earth that cause tectonic plates to move</a:t>
            </a:r>
            <a:endParaRPr lang="en-US" sz="900" baseline="-25000" dirty="0">
              <a:solidFill>
                <a:prstClr val="black"/>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00410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44B010-BDE3-4A65-B9F5-51AB53875FC3}"/>
              </a:ext>
            </a:extLst>
          </p:cNvPr>
          <p:cNvSpPr txBox="1"/>
          <p:nvPr/>
        </p:nvSpPr>
        <p:spPr>
          <a:xfrm>
            <a:off x="139696"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Image Help</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2595397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751A4A-3711-4E12-A517-F3AD7427FF43}"/>
              </a:ext>
            </a:extLst>
          </p:cNvPr>
          <p:cNvSpPr txBox="1"/>
          <p:nvPr/>
        </p:nvSpPr>
        <p:spPr>
          <a:xfrm>
            <a:off x="194961" y="4235912"/>
            <a:ext cx="2055869" cy="907941"/>
          </a:xfrm>
          <a:prstGeom prst="rect">
            <a:avLst/>
          </a:prstGeom>
          <a:noFill/>
        </p:spPr>
        <p:txBody>
          <a:bodyPr wrap="square" rtlCol="0">
            <a:spAutoFit/>
          </a:bodyPr>
          <a:lstStyle/>
          <a:p>
            <a:pPr algn="ctr">
              <a:spcAft>
                <a:spcPts val="600"/>
              </a:spcAft>
            </a:pPr>
            <a:r>
              <a:rPr lang="en-US" sz="1200" b="1" dirty="0">
                <a:latin typeface="Georgia" panose="02040502050405020303" pitchFamily="18" charset="0"/>
                <a:ea typeface="Verdana" panose="020B0604030504040204" pitchFamily="34" charset="0"/>
                <a:cs typeface="+mj-cs"/>
              </a:rPr>
              <a:t>Is your work saved?</a:t>
            </a: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Illustrate It!</a:t>
            </a: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rPr>
              <a:t>or</a:t>
            </a:r>
          </a:p>
          <a:p>
            <a:pPr algn="ctr"/>
            <a:r>
              <a:rPr lang="en-US" sz="1200" b="1" dirty="0">
                <a:latin typeface="Georgia" panose="02040502050405020303" pitchFamily="18" charset="0"/>
                <a:ea typeface="Verdana" panose="020B0604030504040204" pitchFamily="34" charset="0"/>
                <a:cs typeface="+mj-cs"/>
                <a:hlinkClick r:id="rId3"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2249436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E0DB93-8F0C-4BB3-8235-C4F3032B5805}"/>
              </a:ext>
            </a:extLst>
          </p:cNvPr>
          <p:cNvSpPr txBox="1"/>
          <p:nvPr/>
        </p:nvSpPr>
        <p:spPr>
          <a:xfrm>
            <a:off x="205010"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Question 2</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966980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1B8D84-3FD0-46F2-9455-9481C25FBB60}"/>
              </a:ext>
            </a:extLst>
          </p:cNvPr>
          <p:cNvSpPr txBox="1"/>
          <p:nvPr/>
        </p:nvSpPr>
        <p:spPr>
          <a:xfrm>
            <a:off x="205010"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Question 3</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3634190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40CED5-B7E6-4A29-ACCA-89E902795A17}"/>
              </a:ext>
            </a:extLst>
          </p:cNvPr>
          <p:cNvSpPr txBox="1"/>
          <p:nvPr/>
        </p:nvSpPr>
        <p:spPr>
          <a:xfrm>
            <a:off x="205010" y="4497169"/>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443022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503F39-9B78-4A4E-9662-B772AA8BA412}"/>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Part 2</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984501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94EC030-46EC-4BE1-9285-3E2AC9C3DA8B}"/>
              </a:ext>
            </a:extLst>
          </p:cNvPr>
          <p:cNvSpPr txBox="1"/>
          <p:nvPr/>
        </p:nvSpPr>
        <p:spPr>
          <a:xfrm>
            <a:off x="248851" y="4374944"/>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3631095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EE360-63E7-4DD9-9429-5EFC18E3E0E7}"/>
              </a:ext>
            </a:extLst>
          </p:cNvPr>
          <p:cNvSpPr txBox="1"/>
          <p:nvPr/>
        </p:nvSpPr>
        <p:spPr>
          <a:xfrm>
            <a:off x="3592685" y="2181785"/>
            <a:ext cx="2099556" cy="400110"/>
          </a:xfrm>
          <a:prstGeom prst="rect">
            <a:avLst/>
          </a:prstGeom>
          <a:noFill/>
        </p:spPr>
        <p:txBody>
          <a:bodyPr wrap="square" rtlCol="0">
            <a:spAutoFit/>
          </a:bodyPr>
          <a:lstStyle/>
          <a:p>
            <a:pPr algn="ctr"/>
            <a:r>
              <a:rPr lang="en-US" sz="2000" b="1" dirty="0">
                <a:solidFill>
                  <a:schemeClr val="bg1"/>
                </a:solidFill>
                <a:latin typeface="Verdana" panose="020B0604030504040204" pitchFamily="34" charset="0"/>
                <a:ea typeface="Verdana" panose="020B0604030504040204" pitchFamily="34" charset="0"/>
                <a:hlinkClick r:id="rId2" action="ppaction://hlinksldjump">
                  <a:extLst>
                    <a:ext uri="{A12FA001-AC4F-418D-AE19-62706E023703}">
                      <ahyp:hlinkClr xmlns:ahyp="http://schemas.microsoft.com/office/drawing/2018/hyperlinkcolor" val="tx"/>
                    </a:ext>
                  </a:extLst>
                </a:hlinkClick>
              </a:rPr>
              <a:t>FLASHCARDS</a:t>
            </a:r>
            <a:endParaRPr lang="en-US" sz="2000" dirty="0">
              <a:solidFill>
                <a:schemeClr val="bg1"/>
              </a:solidFill>
              <a:latin typeface="Verdana" panose="020B0604030504040204" pitchFamily="34" charset="0"/>
              <a:ea typeface="Verdana" panose="020B0604030504040204" pitchFamily="34" charset="0"/>
            </a:endParaRPr>
          </a:p>
        </p:txBody>
      </p:sp>
      <p:sp>
        <p:nvSpPr>
          <p:cNvPr id="3" name="TextBox 2">
            <a:extLst>
              <a:ext uri="{FF2B5EF4-FFF2-40B4-BE49-F238E27FC236}">
                <a16:creationId xmlns:a16="http://schemas.microsoft.com/office/drawing/2014/main" id="{E057A101-8310-45D6-B524-347344B4D639}"/>
              </a:ext>
            </a:extLst>
          </p:cNvPr>
          <p:cNvSpPr txBox="1"/>
          <p:nvPr/>
        </p:nvSpPr>
        <p:spPr>
          <a:xfrm>
            <a:off x="6125999" y="2027897"/>
            <a:ext cx="2099556" cy="707886"/>
          </a:xfrm>
          <a:prstGeom prst="rect">
            <a:avLst/>
          </a:prstGeom>
          <a:noFill/>
        </p:spPr>
        <p:txBody>
          <a:bodyPr wrap="square" rtlCol="0">
            <a:spAutoFit/>
          </a:bodyPr>
          <a:lstStyle/>
          <a:p>
            <a:pPr algn="ctr"/>
            <a:r>
              <a:rPr lang="en-US" sz="2000" b="1" dirty="0">
                <a:solidFill>
                  <a:srgbClr val="FFC000"/>
                </a:solidFill>
                <a:latin typeface="Verdana" panose="020B0604030504040204" pitchFamily="34" charset="0"/>
                <a:ea typeface="Verdana" panose="020B0604030504040204" pitchFamily="34" charset="0"/>
                <a:hlinkClick r:id="rId3" action="ppaction://hlinksldjump">
                  <a:extLst>
                    <a:ext uri="{A12FA001-AC4F-418D-AE19-62706E023703}">
                      <ahyp:hlinkClr xmlns:ahyp="http://schemas.microsoft.com/office/drawing/2018/hyperlinkcolor" val="tx"/>
                    </a:ext>
                  </a:extLst>
                </a:hlinkClick>
              </a:rPr>
              <a:t>COMIC STRIP</a:t>
            </a:r>
            <a:endParaRPr lang="en-US" sz="2000" b="1" dirty="0">
              <a:solidFill>
                <a:srgbClr val="FFC000"/>
              </a:solidFill>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3BD47D76-A27C-46FD-9273-888D8EFB7C45}"/>
              </a:ext>
            </a:extLst>
          </p:cNvPr>
          <p:cNvSpPr txBox="1"/>
          <p:nvPr/>
        </p:nvSpPr>
        <p:spPr>
          <a:xfrm>
            <a:off x="3410353" y="3736365"/>
            <a:ext cx="2464220" cy="400110"/>
          </a:xfrm>
          <a:prstGeom prst="rect">
            <a:avLst/>
          </a:prstGeom>
          <a:noFill/>
        </p:spPr>
        <p:txBody>
          <a:bodyPr wrap="square" rtlCol="0">
            <a:spAutoFit/>
          </a:bodyPr>
          <a:lstStyle/>
          <a:p>
            <a:pPr algn="ctr"/>
            <a:r>
              <a:rPr lang="en-US" sz="2000" b="1" dirty="0">
                <a:solidFill>
                  <a:srgbClr val="FFC000"/>
                </a:solidFill>
                <a:latin typeface="Verdana" panose="020B0604030504040204" pitchFamily="34" charset="0"/>
                <a:ea typeface="Verdana" panose="020B0604030504040204" pitchFamily="34" charset="0"/>
                <a:hlinkClick r:id="rId4" action="ppaction://hlinksldjump">
                  <a:extLst>
                    <a:ext uri="{A12FA001-AC4F-418D-AE19-62706E023703}">
                      <ahyp:hlinkClr xmlns:ahyp="http://schemas.microsoft.com/office/drawing/2018/hyperlinkcolor" val="tx"/>
                    </a:ext>
                  </a:extLst>
                </a:hlinkClick>
              </a:rPr>
              <a:t>QUIZ</a:t>
            </a:r>
            <a:endParaRPr lang="en-US" sz="2000" b="1" dirty="0">
              <a:solidFill>
                <a:srgbClr val="FFC000"/>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45D2B706-35D2-48CD-881C-897380BDA109}"/>
              </a:ext>
            </a:extLst>
          </p:cNvPr>
          <p:cNvSpPr txBox="1"/>
          <p:nvPr/>
        </p:nvSpPr>
        <p:spPr>
          <a:xfrm>
            <a:off x="6125999" y="3428588"/>
            <a:ext cx="2099556" cy="1015663"/>
          </a:xfrm>
          <a:prstGeom prst="rect">
            <a:avLst/>
          </a:prstGeom>
          <a:noFill/>
        </p:spPr>
        <p:txBody>
          <a:bodyPr wrap="square" rtlCol="0">
            <a:spAutoFit/>
          </a:bodyPr>
          <a:lstStyle/>
          <a:p>
            <a:pPr algn="ctr"/>
            <a:r>
              <a:rPr lang="en-US" sz="2000" b="1" dirty="0">
                <a:solidFill>
                  <a:schemeClr val="bg1"/>
                </a:solidFill>
                <a:latin typeface="Verdana" panose="020B0604030504040204" pitchFamily="34" charset="0"/>
                <a:ea typeface="Verdana" panose="020B0604030504040204" pitchFamily="34" charset="0"/>
                <a:hlinkClick r:id="rId5" action="ppaction://hlinksldjump">
                  <a:extLst>
                    <a:ext uri="{A12FA001-AC4F-418D-AE19-62706E023703}">
                      <ahyp:hlinkClr xmlns:ahyp="http://schemas.microsoft.com/office/drawing/2018/hyperlinkcolor" val="tx"/>
                    </a:ext>
                  </a:extLst>
                </a:hlinkClick>
              </a:rPr>
              <a:t>COMPARE AND CONTRAST</a:t>
            </a:r>
            <a:endParaRPr lang="en-US" sz="2000" b="1" dirty="0">
              <a:solidFill>
                <a:schemeClr val="bg1"/>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6E205694-36A0-4979-8A62-2DCC89DC862E}"/>
              </a:ext>
            </a:extLst>
          </p:cNvPr>
          <p:cNvSpPr txBox="1"/>
          <p:nvPr/>
        </p:nvSpPr>
        <p:spPr>
          <a:xfrm>
            <a:off x="184355" y="4680497"/>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6"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49890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B8DF36-198D-44FC-B8B1-D16101CDFB21}"/>
              </a:ext>
            </a:extLst>
          </p:cNvPr>
          <p:cNvSpPr txBox="1"/>
          <p:nvPr/>
        </p:nvSpPr>
        <p:spPr>
          <a:xfrm>
            <a:off x="154210" y="4127837"/>
            <a:ext cx="1968910" cy="1015663"/>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Challenges</a:t>
            </a: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rPr>
              <a:t>or</a:t>
            </a:r>
          </a:p>
          <a:p>
            <a:pPr algn="ctr"/>
            <a:r>
              <a:rPr lang="en-US" sz="1200" b="1" dirty="0">
                <a:latin typeface="Georgia" panose="02040502050405020303" pitchFamily="18" charset="0"/>
                <a:ea typeface="Verdana" panose="020B0604030504040204" pitchFamily="34" charset="0"/>
                <a:cs typeface="+mj-cs"/>
                <a:hlinkClick r:id="rId3"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266868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5844F67-428B-4FDF-BF9F-C81E7D3EC0C2}"/>
              </a:ext>
            </a:extLst>
          </p:cNvPr>
          <p:cNvSpPr txBox="1"/>
          <p:nvPr/>
        </p:nvSpPr>
        <p:spPr>
          <a:xfrm>
            <a:off x="208632" y="4497169"/>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
        <p:nvSpPr>
          <p:cNvPr id="2" name="Rectangle 1">
            <a:extLst>
              <a:ext uri="{FF2B5EF4-FFF2-40B4-BE49-F238E27FC236}">
                <a16:creationId xmlns:a16="http://schemas.microsoft.com/office/drawing/2014/main" id="{9F1C406B-D493-46D2-B4B1-56CF2DE82A75}"/>
              </a:ext>
            </a:extLst>
          </p:cNvPr>
          <p:cNvSpPr/>
          <p:nvPr/>
        </p:nvSpPr>
        <p:spPr>
          <a:xfrm>
            <a:off x="2822027" y="1153643"/>
            <a:ext cx="6059213" cy="461665"/>
          </a:xfrm>
          <a:prstGeom prst="rect">
            <a:avLst/>
          </a:prstGeom>
        </p:spPr>
        <p:txBody>
          <a:bodyPr wrap="square">
            <a:spAutoFit/>
          </a:bodyPr>
          <a:lstStyle/>
          <a:p>
            <a:r>
              <a:rPr lang="en-US" sz="1200" dirty="0">
                <a:solidFill>
                  <a:prstClr val="black"/>
                </a:solidFill>
                <a:latin typeface="Verdana" panose="020B0604030504040204" pitchFamily="34" charset="0"/>
                <a:ea typeface="Verdana" panose="020B0604030504040204" pitchFamily="34" charset="0"/>
                <a:hlinkClick r:id="rId3"/>
              </a:rPr>
              <a:t>http://studyjams.scholastic.com/studyjams/jams/science/energy-light-sound/heat.htm</a:t>
            </a:r>
            <a:r>
              <a:rPr lang="en-US" sz="1200" dirty="0">
                <a:solidFill>
                  <a:prstClr val="black"/>
                </a:solidFill>
                <a:latin typeface="Verdana" panose="020B0604030504040204" pitchFamily="34" charset="0"/>
                <a:ea typeface="Verdana" panose="020B0604030504040204" pitchFamily="34" charset="0"/>
              </a:rPr>
              <a:t> </a:t>
            </a:r>
            <a:endParaRPr lang="en-US" sz="1200" dirty="0"/>
          </a:p>
        </p:txBody>
      </p:sp>
    </p:spTree>
    <p:extLst>
      <p:ext uri="{BB962C8B-B14F-4D97-AF65-F5344CB8AC3E}">
        <p14:creationId xmlns:p14="http://schemas.microsoft.com/office/powerpoint/2010/main" val="509059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E2316D-1598-4469-9BCC-45D1CC2A777C}"/>
              </a:ext>
            </a:extLst>
          </p:cNvPr>
          <p:cNvSpPr txBox="1"/>
          <p:nvPr/>
        </p:nvSpPr>
        <p:spPr>
          <a:xfrm>
            <a:off x="154210" y="4127837"/>
            <a:ext cx="1968910" cy="1015663"/>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Challenges</a:t>
            </a: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rPr>
              <a:t>or</a:t>
            </a:r>
          </a:p>
          <a:p>
            <a:pPr algn="ctr"/>
            <a:r>
              <a:rPr lang="en-US" sz="1200" b="1" dirty="0">
                <a:latin typeface="Georgia" panose="02040502050405020303" pitchFamily="18" charset="0"/>
                <a:ea typeface="Verdana" panose="020B0604030504040204" pitchFamily="34" charset="0"/>
                <a:cs typeface="+mj-cs"/>
                <a:hlinkClick r:id="rId3"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3238608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C1ED6-F44E-4450-866F-3C1622A780E1}"/>
              </a:ext>
            </a:extLst>
          </p:cNvPr>
          <p:cNvSpPr txBox="1"/>
          <p:nvPr/>
        </p:nvSpPr>
        <p:spPr>
          <a:xfrm>
            <a:off x="154210" y="4127837"/>
            <a:ext cx="1968910" cy="1015663"/>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Challenges</a:t>
            </a: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rPr>
              <a:t>or</a:t>
            </a:r>
          </a:p>
          <a:p>
            <a:pPr algn="ctr"/>
            <a:r>
              <a:rPr lang="en-US" sz="1200" b="1" dirty="0">
                <a:latin typeface="Georgia" panose="02040502050405020303" pitchFamily="18" charset="0"/>
                <a:ea typeface="Verdana" panose="020B0604030504040204" pitchFamily="34" charset="0"/>
                <a:cs typeface="+mj-cs"/>
                <a:hlinkClick r:id="rId3"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2742579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ED680-7B51-41F7-9F88-C0FFE6987AEA}"/>
              </a:ext>
            </a:extLst>
          </p:cNvPr>
          <p:cNvSpPr txBox="1"/>
          <p:nvPr/>
        </p:nvSpPr>
        <p:spPr>
          <a:xfrm>
            <a:off x="154210" y="4127837"/>
            <a:ext cx="1968910" cy="1015663"/>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Challenges</a:t>
            </a: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rPr>
              <a:t>or</a:t>
            </a:r>
          </a:p>
          <a:p>
            <a:pPr algn="ctr"/>
            <a:r>
              <a:rPr lang="en-US" sz="1200" b="1" dirty="0">
                <a:latin typeface="Georgia" panose="02040502050405020303" pitchFamily="18" charset="0"/>
                <a:ea typeface="Verdana" panose="020B0604030504040204" pitchFamily="34" charset="0"/>
                <a:cs typeface="+mj-cs"/>
                <a:hlinkClick r:id="rId3"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968252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CE27DE7-446D-4E32-A846-28CFEF42E19E}"/>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Continue</a:t>
            </a:r>
            <a:r>
              <a:rPr lang="en-US" sz="1200" dirty="0">
                <a:hlinkClick r:id="rId2" action="ppaction://hlinksldjump"/>
              </a:rPr>
              <a:t> </a:t>
            </a:r>
            <a:r>
              <a:rPr lang="en-US" sz="1200" b="1" dirty="0">
                <a:latin typeface="Georgia" panose="02040502050405020303" pitchFamily="18" charset="0"/>
                <a:ea typeface="Verdana" panose="020B0604030504040204" pitchFamily="34" charset="0"/>
                <a:cs typeface="+mj-cs"/>
                <a:hlinkClick r:id="rId2" action="ppaction://hlinksldjump"/>
              </a:rPr>
              <a:t>to Part 2</a:t>
            </a:r>
            <a:endParaRPr lang="en-US" sz="1200" b="1" dirty="0">
              <a:latin typeface="Georgia" panose="02040502050405020303" pitchFamily="18" charset="0"/>
              <a:ea typeface="Verdana" panose="020B0604030504040204" pitchFamily="34" charset="0"/>
              <a:cs typeface="+mj-cs"/>
            </a:endParaRPr>
          </a:p>
        </p:txBody>
      </p:sp>
      <p:sp>
        <p:nvSpPr>
          <p:cNvPr id="4" name="TextBox 3">
            <a:extLst>
              <a:ext uri="{FF2B5EF4-FFF2-40B4-BE49-F238E27FC236}">
                <a16:creationId xmlns:a16="http://schemas.microsoft.com/office/drawing/2014/main" id="{DE74CBAA-989A-40A1-ADC8-82DD172B3635}"/>
              </a:ext>
            </a:extLst>
          </p:cNvPr>
          <p:cNvSpPr txBox="1"/>
          <p:nvPr/>
        </p:nvSpPr>
        <p:spPr>
          <a:xfrm>
            <a:off x="208633" y="1665101"/>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
        <p:nvSpPr>
          <p:cNvPr id="5" name="TextBox 4">
            <a:extLst>
              <a:ext uri="{FF2B5EF4-FFF2-40B4-BE49-F238E27FC236}">
                <a16:creationId xmlns:a16="http://schemas.microsoft.com/office/drawing/2014/main" id="{755C743A-0C58-4773-8644-D0E8AB097D7B}"/>
              </a:ext>
            </a:extLst>
          </p:cNvPr>
          <p:cNvSpPr txBox="1"/>
          <p:nvPr/>
        </p:nvSpPr>
        <p:spPr>
          <a:xfrm>
            <a:off x="208632" y="2747884"/>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
        <p:nvSpPr>
          <p:cNvPr id="6" name="TextBox 5">
            <a:extLst>
              <a:ext uri="{FF2B5EF4-FFF2-40B4-BE49-F238E27FC236}">
                <a16:creationId xmlns:a16="http://schemas.microsoft.com/office/drawing/2014/main" id="{8BEEA5E4-9589-4F36-BD4C-985336CE0296}"/>
              </a:ext>
            </a:extLst>
          </p:cNvPr>
          <p:cNvSpPr txBox="1"/>
          <p:nvPr/>
        </p:nvSpPr>
        <p:spPr>
          <a:xfrm>
            <a:off x="208632" y="3839135"/>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Tree>
    <p:extLst>
      <p:ext uri="{BB962C8B-B14F-4D97-AF65-F5344CB8AC3E}">
        <p14:creationId xmlns:p14="http://schemas.microsoft.com/office/powerpoint/2010/main" val="106751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5D1CDC-EABF-4BCB-917D-A083AE3123D8}"/>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Continue</a:t>
            </a:r>
            <a:r>
              <a:rPr lang="en-US" sz="1200" dirty="0">
                <a:hlinkClick r:id="rId2" action="ppaction://hlinksldjump"/>
              </a:rPr>
              <a:t> </a:t>
            </a:r>
            <a:r>
              <a:rPr lang="en-US" sz="1200" b="1" dirty="0">
                <a:latin typeface="Georgia" panose="02040502050405020303" pitchFamily="18" charset="0"/>
                <a:ea typeface="Verdana" panose="020B0604030504040204" pitchFamily="34" charset="0"/>
                <a:cs typeface="+mj-cs"/>
                <a:hlinkClick r:id="rId2" action="ppaction://hlinksldjump"/>
              </a:rPr>
              <a:t>to Questions</a:t>
            </a:r>
            <a:endParaRPr lang="en-US" sz="1200" b="1" dirty="0">
              <a:latin typeface="Georgia" panose="02040502050405020303" pitchFamily="18" charset="0"/>
              <a:ea typeface="Verdana" panose="020B0604030504040204" pitchFamily="34" charset="0"/>
              <a:cs typeface="+mj-cs"/>
            </a:endParaRPr>
          </a:p>
        </p:txBody>
      </p:sp>
      <p:sp>
        <p:nvSpPr>
          <p:cNvPr id="5" name="TextBox 4">
            <a:extLst>
              <a:ext uri="{FF2B5EF4-FFF2-40B4-BE49-F238E27FC236}">
                <a16:creationId xmlns:a16="http://schemas.microsoft.com/office/drawing/2014/main" id="{391321A3-ABA8-47C2-93C5-7CA863D29085}"/>
              </a:ext>
            </a:extLst>
          </p:cNvPr>
          <p:cNvSpPr txBox="1"/>
          <p:nvPr/>
        </p:nvSpPr>
        <p:spPr>
          <a:xfrm>
            <a:off x="208632" y="1642485"/>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
        <p:nvSpPr>
          <p:cNvPr id="6" name="TextBox 5">
            <a:extLst>
              <a:ext uri="{FF2B5EF4-FFF2-40B4-BE49-F238E27FC236}">
                <a16:creationId xmlns:a16="http://schemas.microsoft.com/office/drawing/2014/main" id="{0C46EABD-9CE1-45E6-A3E8-514F79894167}"/>
              </a:ext>
            </a:extLst>
          </p:cNvPr>
          <p:cNvSpPr txBox="1"/>
          <p:nvPr/>
        </p:nvSpPr>
        <p:spPr>
          <a:xfrm>
            <a:off x="208632" y="2735541"/>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Tree>
    <p:extLst>
      <p:ext uri="{BB962C8B-B14F-4D97-AF65-F5344CB8AC3E}">
        <p14:creationId xmlns:p14="http://schemas.microsoft.com/office/powerpoint/2010/main" val="615974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EDE17DF-F85E-4CF3-9B31-98EFC2CF108E}"/>
              </a:ext>
            </a:extLst>
          </p:cNvPr>
          <p:cNvSpPr txBox="1"/>
          <p:nvPr/>
        </p:nvSpPr>
        <p:spPr>
          <a:xfrm>
            <a:off x="208632" y="4497169"/>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hlinkClick r:id="rId2" action="ppaction://hlinksldjump"/>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1627766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C826E9-58DB-481E-B664-679E13D81791}"/>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Part 2</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2349813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0392A3-7312-42FB-AC8B-6D99C9787576}"/>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Part 3</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664342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D680BC-05AA-4E17-872C-6C2D2A133C46}"/>
              </a:ext>
            </a:extLst>
          </p:cNvPr>
          <p:cNvSpPr txBox="1"/>
          <p:nvPr/>
        </p:nvSpPr>
        <p:spPr>
          <a:xfrm>
            <a:off x="208632" y="4497169"/>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hlinkClick r:id="rId2" action="ppaction://hlinksldjump"/>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364813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BD0EC-49A4-4CBB-A9FD-AA3B47BAAD51}"/>
              </a:ext>
            </a:extLst>
          </p:cNvPr>
          <p:cNvSpPr txBox="1"/>
          <p:nvPr/>
        </p:nvSpPr>
        <p:spPr>
          <a:xfrm>
            <a:off x="208632" y="4497169"/>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
        <p:nvSpPr>
          <p:cNvPr id="10" name="Rectangle 9">
            <a:extLst>
              <a:ext uri="{FF2B5EF4-FFF2-40B4-BE49-F238E27FC236}">
                <a16:creationId xmlns:a16="http://schemas.microsoft.com/office/drawing/2014/main" id="{F6846559-3CD1-4E5D-BA36-A6D82E73C7B6}"/>
              </a:ext>
            </a:extLst>
          </p:cNvPr>
          <p:cNvSpPr/>
          <p:nvPr/>
        </p:nvSpPr>
        <p:spPr>
          <a:xfrm>
            <a:off x="2672861" y="607845"/>
            <a:ext cx="6562467" cy="461665"/>
          </a:xfrm>
          <a:prstGeom prst="rect">
            <a:avLst/>
          </a:prstGeom>
        </p:spPr>
        <p:txBody>
          <a:bodyPr wrap="square">
            <a:spAutoFit/>
          </a:bodyPr>
          <a:lstStyle/>
          <a:p>
            <a:r>
              <a:rPr lang="en-US" sz="1200" dirty="0">
                <a:solidFill>
                  <a:prstClr val="black"/>
                </a:solidFill>
                <a:latin typeface="Verdana" panose="020B0604030504040204" pitchFamily="34" charset="0"/>
                <a:ea typeface="Verdana" panose="020B0604030504040204" pitchFamily="34" charset="0"/>
                <a:hlinkClick r:id="rId3"/>
              </a:rPr>
              <a:t>https://www.wisc-online.com/learn/abe-ell/science/sce304/heat-transfer-conduction-convection-radiation</a:t>
            </a:r>
            <a:r>
              <a:rPr lang="en-US" sz="1200" dirty="0">
                <a:solidFill>
                  <a:prstClr val="black"/>
                </a:solidFill>
                <a:latin typeface="Verdana" panose="020B0604030504040204" pitchFamily="34" charset="0"/>
                <a:ea typeface="Verdana" panose="020B0604030504040204" pitchFamily="34" charset="0"/>
              </a:rPr>
              <a:t> </a:t>
            </a:r>
          </a:p>
        </p:txBody>
      </p:sp>
    </p:spTree>
    <p:extLst>
      <p:ext uri="{BB962C8B-B14F-4D97-AF65-F5344CB8AC3E}">
        <p14:creationId xmlns:p14="http://schemas.microsoft.com/office/powerpoint/2010/main" val="3252649148"/>
      </p:ext>
    </p:extLst>
  </p:cSld>
  <p:clrMapOvr>
    <a:masterClrMapping/>
  </p:clrMapOvr>
</p:sld>
</file>

<file path=ppt/theme/theme1.xml><?xml version="1.0" encoding="utf-8"?>
<a:theme xmlns:a="http://schemas.openxmlformats.org/drawingml/2006/main" name="1_Lab Ro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halleng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Frame Only">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Sidebar Onl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Blank+Copyr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atch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ead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Explor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Research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rit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rganiz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Illustrat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Assess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6" ma:contentTypeDescription="Create a new document." ma:contentTypeScope="" ma:versionID="02697e3214b2f55142a2e7b89ba6de54">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67be6965022b95aa9d7585358a9bb7fc"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5c732d2-f217-444a-91d8-37c5714ca695">
      <UserInfo>
        <DisplayName/>
        <AccountId xsi:nil="true"/>
        <AccountType/>
      </UserInfo>
    </SharedWithUsers>
    <MediaLengthInSeconds xmlns="8f659357-f805-491c-ad0b-5621b2de6466" xsi:nil="true"/>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9651CD4-FE21-4E1E-A7FD-40CD5B97AEE7}"/>
</file>

<file path=customXml/itemProps2.xml><?xml version="1.0" encoding="utf-8"?>
<ds:datastoreItem xmlns:ds="http://schemas.openxmlformats.org/officeDocument/2006/customXml" ds:itemID="{142BEB1D-D1D9-454A-BAE1-62A025E7ED2D}"/>
</file>

<file path=customXml/itemProps3.xml><?xml version="1.0" encoding="utf-8"?>
<ds:datastoreItem xmlns:ds="http://schemas.openxmlformats.org/officeDocument/2006/customXml" ds:itemID="{BAECCEEF-A556-4F8D-A549-D36FDDC0CE02}"/>
</file>

<file path=docProps/app.xml><?xml version="1.0" encoding="utf-8"?>
<Properties xmlns="http://schemas.openxmlformats.org/officeDocument/2006/extended-properties" xmlns:vt="http://schemas.openxmlformats.org/officeDocument/2006/docPropsVTypes">
  <Template>Office Theme</Template>
  <TotalTime>2391</TotalTime>
  <Words>302</Words>
  <Application>Microsoft Office PowerPoint</Application>
  <PresentationFormat>On-screen Show (16:9)</PresentationFormat>
  <Paragraphs>73</Paragraphs>
  <Slides>22</Slides>
  <Notes>0</Notes>
  <HiddenSlides>0</HiddenSlides>
  <MMClips>0</MMClips>
  <ScaleCrop>false</ScaleCrop>
  <HeadingPairs>
    <vt:vector size="6" baseType="variant">
      <vt:variant>
        <vt:lpstr>Fonts Used</vt:lpstr>
      </vt:variant>
      <vt:variant>
        <vt:i4>5</vt:i4>
      </vt:variant>
      <vt:variant>
        <vt:lpstr>Theme</vt:lpstr>
      </vt:variant>
      <vt:variant>
        <vt:i4>13</vt:i4>
      </vt:variant>
      <vt:variant>
        <vt:lpstr>Slide Titles</vt:lpstr>
      </vt:variant>
      <vt:variant>
        <vt:i4>22</vt:i4>
      </vt:variant>
    </vt:vector>
  </HeadingPairs>
  <TitlesOfParts>
    <vt:vector size="40" baseType="lpstr">
      <vt:lpstr>Arial</vt:lpstr>
      <vt:lpstr>Calibri</vt:lpstr>
      <vt:lpstr>Georgia</vt:lpstr>
      <vt:lpstr>Verdana</vt:lpstr>
      <vt:lpstr>Wingdings</vt:lpstr>
      <vt:lpstr>1_Lab Room</vt:lpstr>
      <vt:lpstr>Watch It</vt:lpstr>
      <vt:lpstr>Read It</vt:lpstr>
      <vt:lpstr>Explore It</vt:lpstr>
      <vt:lpstr>Research It</vt:lpstr>
      <vt:lpstr>Write It</vt:lpstr>
      <vt:lpstr>Organize It</vt:lpstr>
      <vt:lpstr>Illustrate It</vt:lpstr>
      <vt:lpstr>Assess It</vt:lpstr>
      <vt:lpstr>Challenge It</vt:lpstr>
      <vt:lpstr>Frame Only</vt:lpstr>
      <vt:lpstr>Sidebar Only</vt:lpstr>
      <vt:lpstr>Blank+Copyright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Stone</dc:creator>
  <cp:lastModifiedBy>Lydia Tate</cp:lastModifiedBy>
  <cp:revision>155</cp:revision>
  <dcterms:created xsi:type="dcterms:W3CDTF">2020-06-04T19:05:49Z</dcterms:created>
  <dcterms:modified xsi:type="dcterms:W3CDTF">2020-10-14T20:22:57Z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4400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ies>
</file>